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1" r:id="rId5"/>
    <p:sldId id="282" r:id="rId6"/>
    <p:sldId id="285" r:id="rId7"/>
    <p:sldId id="283" r:id="rId8"/>
    <p:sldId id="262" r:id="rId9"/>
    <p:sldId id="261" r:id="rId10"/>
    <p:sldId id="260" r:id="rId11"/>
    <p:sldId id="311" r:id="rId12"/>
    <p:sldId id="312" r:id="rId13"/>
    <p:sldId id="313" r:id="rId14"/>
    <p:sldId id="259" r:id="rId15"/>
    <p:sldId id="314" r:id="rId16"/>
    <p:sldId id="258" r:id="rId17"/>
    <p:sldId id="26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6" d="100"/>
          <a:sy n="56" d="100"/>
        </p:scale>
        <p:origin x="36" y="1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4EBA7-E26F-4736-9283-AE93D9573B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8B2E6-F2D6-4617-8D5B-51AE35E8ABC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D8B2E6-F2D6-4617-8D5B-51AE35E8ABC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90800" y="1584000"/>
            <a:ext cx="5760000" cy="1821600"/>
          </a:xfrm>
        </p:spPr>
        <p:txBody>
          <a:bodyPr anchor="b">
            <a:normAutofit/>
          </a:bodyPr>
          <a:lstStyle>
            <a:lvl1pPr algn="ctr">
              <a:defRPr sz="6000" b="1">
                <a:solidFill>
                  <a:schemeClr val="bg2"/>
                </a:solidFill>
              </a:defRPr>
            </a:lvl1pPr>
          </a:lstStyle>
          <a:p>
            <a:r>
              <a:rPr lang="zh-CN" altLang="en-US" dirty="0" smtClean="0"/>
              <a:t>编辑标题</a:t>
            </a:r>
            <a:endParaRPr lang="zh-CN" altLang="en-US" dirty="0"/>
          </a:p>
        </p:txBody>
      </p:sp>
      <p:sp>
        <p:nvSpPr>
          <p:cNvPr id="3" name="副标题 2"/>
          <p:cNvSpPr>
            <a:spLocks noGrp="1"/>
          </p:cNvSpPr>
          <p:nvPr>
            <p:ph type="subTitle" idx="1"/>
          </p:nvPr>
        </p:nvSpPr>
        <p:spPr>
          <a:xfrm>
            <a:off x="190800" y="3495600"/>
            <a:ext cx="5760000" cy="576000"/>
          </a:xfrm>
        </p:spPr>
        <p:txBody>
          <a:bodyPr/>
          <a:lstStyle>
            <a:lvl1pPr marL="0" indent="0" algn="ctr">
              <a:buNone/>
              <a:defRPr sz="24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90B348-FC9E-4000-8988-EBA503E5966C}" type="slidenum">
              <a:rPr lang="zh-CN" altLang="en-US" smtClean="0"/>
            </a:fld>
            <a:endParaRPr lang="zh-CN" altLang="en-US"/>
          </a:p>
        </p:txBody>
      </p:sp>
      <p:sp>
        <p:nvSpPr>
          <p:cNvPr id="7" name="内容占位符 6"/>
          <p:cNvSpPr>
            <a:spLocks noGrp="1"/>
          </p:cNvSpPr>
          <p:nvPr>
            <p:ph sz="quarter" idx="13"/>
          </p:nvPr>
        </p:nvSpPr>
        <p:spPr>
          <a:xfrm>
            <a:off x="1103313" y="441325"/>
            <a:ext cx="10547350" cy="5915025"/>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p:txBody>
          <a:bodyPr/>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2800" y="2073600"/>
            <a:ext cx="6501600" cy="1414800"/>
          </a:xfrm>
        </p:spPr>
        <p:txBody>
          <a:bodyPr anchor="b">
            <a:normAutofit/>
          </a:bodyPr>
          <a:lstStyle>
            <a:lvl1pPr>
              <a:defRPr sz="5400">
                <a:solidFill>
                  <a:schemeClr val="bg2"/>
                </a:solidFill>
              </a:defRPr>
            </a:lvl1pPr>
          </a:lstStyle>
          <a:p>
            <a:r>
              <a:rPr lang="zh-CN" altLang="en-US" dirty="0" smtClean="0"/>
              <a:t>单击此处编辑标题</a:t>
            </a:r>
            <a:endParaRPr lang="zh-CN" altLang="en-US" dirty="0"/>
          </a:p>
        </p:txBody>
      </p:sp>
      <p:sp>
        <p:nvSpPr>
          <p:cNvPr id="3" name="文本占位符 2"/>
          <p:cNvSpPr>
            <a:spLocks noGrp="1"/>
          </p:cNvSpPr>
          <p:nvPr>
            <p:ph type="body" idx="1"/>
          </p:nvPr>
        </p:nvSpPr>
        <p:spPr>
          <a:xfrm>
            <a:off x="4852800" y="3517200"/>
            <a:ext cx="6501600" cy="694800"/>
          </a:xfrm>
        </p:spPr>
        <p:txBody>
          <a:bodyPr/>
          <a:lstStyle>
            <a:lvl1pPr marL="0" indent="0" algn="just">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38200" y="1825625"/>
            <a:ext cx="5181600" cy="4351338"/>
          </a:xfrm>
        </p:spPr>
        <p:txBody>
          <a:bodyPr>
            <a:normAutofit/>
          </a:bodyPr>
          <a:lstStyle>
            <a:lvl1pPr marL="0" indent="0">
              <a:buFont typeface="Arial" panose="020B0604020202090204" pitchFamily="34" charset="0"/>
              <a:buNone/>
              <a:defRPr sz="2400" b="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hasCustomPrompt="1"/>
          </p:nvPr>
        </p:nvSpPr>
        <p:spPr>
          <a:xfrm>
            <a:off x="6172200" y="1825625"/>
            <a:ext cx="5181600" cy="4351338"/>
          </a:xfrm>
        </p:spPr>
        <p:txBody>
          <a:bodyPr>
            <a:normAutofit/>
          </a:bodyPr>
          <a:lstStyle>
            <a:lvl1pPr marL="0" indent="0">
              <a:buFont typeface="Arial" panose="020B0604020202090204" pitchFamily="34" charset="0"/>
              <a:buNone/>
              <a:defRPr sz="2400" b="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65600" y="331200"/>
            <a:ext cx="10288800" cy="5328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29142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115335"/>
            <a:ext cx="5157787" cy="3684588"/>
          </a:xfrm>
        </p:spPr>
        <p:txBody>
          <a:bodyPr>
            <a:normAutofit/>
          </a:bodyPr>
          <a:lstStyle>
            <a:lvl1pPr marL="342900" indent="-342900">
              <a:buFont typeface="Arial" panose="020B060402020209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29142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hasCustomPrompt="1"/>
          </p:nvPr>
        </p:nvSpPr>
        <p:spPr>
          <a:xfrm>
            <a:off x="6172200" y="2115335"/>
            <a:ext cx="5183188" cy="3684588"/>
          </a:xfrm>
        </p:spPr>
        <p:txBody>
          <a:bodyPr>
            <a:normAutofit/>
          </a:bodyPr>
          <a:lstStyle>
            <a:lvl1pPr marL="342900" indent="-342900">
              <a:buFont typeface="Arial" panose="020B060402020209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sp>
          <p:nvSpPr>
            <p:cNvPr id="6" name="矩形 5"/>
            <p:cNvSpPr/>
            <p:nvPr userDrawn="1"/>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 y="0"/>
              <a:ext cx="7105649" cy="6858000"/>
              <a:chOff x="1" y="0"/>
              <a:chExt cx="7027912" cy="6858000"/>
            </a:xfrm>
            <a:solidFill>
              <a:schemeClr val="accent1"/>
            </a:solidFill>
          </p:grpSpPr>
          <p:sp>
            <p:nvSpPr>
              <p:cNvPr id="8" name="五边形 7"/>
              <p:cNvSpPr/>
              <p:nvPr/>
            </p:nvSpPr>
            <p:spPr>
              <a:xfrm>
                <a:off x="1" y="0"/>
                <a:ext cx="6618513" cy="6858000"/>
              </a:xfrm>
              <a:prstGeom prst="homePlate">
                <a:avLst>
                  <a:gd name="adj" fmla="val 286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09400" y="0"/>
                <a:ext cx="6618513" cy="6858000"/>
              </a:xfrm>
              <a:custGeom>
                <a:avLst/>
                <a:gdLst>
                  <a:gd name="connsiteX0" fmla="*/ 0 w 6618513"/>
                  <a:gd name="connsiteY0" fmla="*/ 0 h 6858000"/>
                  <a:gd name="connsiteX1" fmla="*/ 4724030 w 6618513"/>
                  <a:gd name="connsiteY1" fmla="*/ 0 h 6858000"/>
                  <a:gd name="connsiteX2" fmla="*/ 6618513 w 6618513"/>
                  <a:gd name="connsiteY2" fmla="*/ 3429000 h 6858000"/>
                  <a:gd name="connsiteX3" fmla="*/ 4724030 w 6618513"/>
                  <a:gd name="connsiteY3" fmla="*/ 6858000 h 6858000"/>
                  <a:gd name="connsiteX4" fmla="*/ 4514417 w 6618513"/>
                  <a:gd name="connsiteY4" fmla="*/ 6858000 h 6858000"/>
                  <a:gd name="connsiteX5" fmla="*/ 6408736 w 6618513"/>
                  <a:gd name="connsiteY5" fmla="*/ 3429297 h 6858000"/>
                  <a:gd name="connsiteX6" fmla="*/ 4514253 w 6618513"/>
                  <a:gd name="connsiteY6" fmla="*/ 297 h 6858000"/>
                  <a:gd name="connsiteX7" fmla="*/ 0 w 6618513"/>
                  <a:gd name="connsiteY7" fmla="*/ 2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8513" h="6858000">
                    <a:moveTo>
                      <a:pt x="0" y="0"/>
                    </a:moveTo>
                    <a:lnTo>
                      <a:pt x="4724030" y="0"/>
                    </a:lnTo>
                    <a:lnTo>
                      <a:pt x="6618513" y="3429000"/>
                    </a:lnTo>
                    <a:lnTo>
                      <a:pt x="4724030" y="6858000"/>
                    </a:lnTo>
                    <a:lnTo>
                      <a:pt x="4514417" y="6858000"/>
                    </a:lnTo>
                    <a:lnTo>
                      <a:pt x="6408736" y="3429297"/>
                    </a:lnTo>
                    <a:lnTo>
                      <a:pt x="4514253" y="297"/>
                    </a:lnTo>
                    <a:lnTo>
                      <a:pt x="0" y="29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hasCustomPrompt="1"/>
          </p:nvPr>
        </p:nvSpPr>
        <p:spPr>
          <a:xfrm>
            <a:off x="223200" y="2768400"/>
            <a:ext cx="5871600" cy="1324800"/>
          </a:xfrm>
        </p:spPr>
        <p:txBody>
          <a:bodyPr anchor="t" anchorCtr="0">
            <a:normAutofit/>
          </a:bodyPr>
          <a:lstStyle>
            <a:lvl1pPr>
              <a:defRPr sz="8000">
                <a:solidFill>
                  <a:schemeClr val="bg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65600" y="331200"/>
            <a:ext cx="10288800" cy="532800"/>
          </a:xfrm>
        </p:spPr>
        <p:txBody>
          <a:bodyPr anchor="ctr" anchorCtr="0"/>
          <a:lstStyle>
            <a:lvl1pPr>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262800" y="1843200"/>
            <a:ext cx="5886000" cy="38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148800" y="1843200"/>
            <a:ext cx="5785200" cy="3808800"/>
          </a:xfrm>
          <a:solidFill>
            <a:schemeClr val="accent1">
              <a:alpha val="64000"/>
            </a:schemeClr>
          </a:solidFill>
        </p:spPr>
        <p:txBody>
          <a:bodyPr lIns="540000" rIns="540000" anchor="ctr" anchorCtr="0">
            <a:normAutofit/>
          </a:bodyPr>
          <a:lstStyle>
            <a:lvl1pPr marL="0" indent="0" algn="just">
              <a:lnSpc>
                <a:spcPct val="150000"/>
              </a:lnSpc>
              <a:spcBef>
                <a:spcPts val="0"/>
              </a:spcBef>
              <a:buNone/>
              <a:defRPr sz="18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8" name="矩形 7"/>
          <p:cNvSpPr/>
          <p:nvPr userDrawn="1"/>
        </p:nvSpPr>
        <p:spPr>
          <a:xfrm>
            <a:off x="261257" y="1683657"/>
            <a:ext cx="5885815" cy="158027"/>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18754" y="500035"/>
            <a:ext cx="1835046" cy="5811838"/>
          </a:xfrm>
        </p:spPr>
        <p:txBody>
          <a:bodyPr vert="eaVert">
            <a:normAutofit/>
          </a:bodyPr>
          <a:lstStyle>
            <a:lvl1pPr>
              <a:defRPr sz="3600"/>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hasCustomPrompt="1"/>
          </p:nvPr>
        </p:nvSpPr>
        <p:spPr>
          <a:xfrm>
            <a:off x="838200" y="500035"/>
            <a:ext cx="8530652" cy="5811838"/>
          </a:xfrm>
        </p:spPr>
        <p:txBody>
          <a:bodyPr vert="eaVert"/>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F215679-ECB8-439A-AA27-992A671610A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90B348-FC9E-4000-8988-EBA503E5966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4.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1065600" y="331200"/>
            <a:ext cx="10288800" cy="5328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090800"/>
            <a:ext cx="10515600" cy="5083200"/>
          </a:xfrm>
          <a:prstGeom prst="rect">
            <a:avLst/>
          </a:prstGeom>
        </p:spPr>
        <p:txBody>
          <a:bodyPr vert="horz" lIns="91440" tIns="45720" rIns="91440" bIns="45720" rtlCol="0">
            <a:normAutofit/>
          </a:bodyPr>
          <a:lstStyle/>
          <a:p>
            <a:r>
              <a:rPr lang="zh-CN" altLang="en-US" dirty="0" smtClean="0"/>
              <a:t>单击此处编辑文本</a:t>
            </a:r>
            <a:endParaRPr lang="en-US" altLang="zh-CN" sz="2400"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1F215679-ECB8-439A-AA27-992A671610A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9890B348-FC9E-4000-8988-EBA503E5966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32.xml"/><Relationship Id="rId3" Type="http://schemas.openxmlformats.org/officeDocument/2006/relationships/image" Target="../media/image10.png"/><Relationship Id="rId2" Type="http://schemas.openxmlformats.org/officeDocument/2006/relationships/tags" Target="../tags/tag31.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35.xml"/><Relationship Id="rId3" Type="http://schemas.openxmlformats.org/officeDocument/2006/relationships/image" Target="../media/image11.png"/><Relationship Id="rId2" Type="http://schemas.openxmlformats.org/officeDocument/2006/relationships/tags" Target="../tags/tag34.xml"/><Relationship Id="rId1" Type="http://schemas.openxmlformats.org/officeDocument/2006/relationships/tags" Target="../tags/tag3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8" Type="http://schemas.openxmlformats.org/officeDocument/2006/relationships/notesSlide" Target="../notesSlides/notesSlide14.xml"/><Relationship Id="rId27" Type="http://schemas.openxmlformats.org/officeDocument/2006/relationships/slideLayout" Target="../slideLayouts/slideLayout7.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5.pn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18.xml"/><Relationship Id="rId2" Type="http://schemas.openxmlformats.org/officeDocument/2006/relationships/image" Target="../media/image6.png"/><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7.png"/><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image" Target="../media/image8.png"/><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image" Target="../media/image9.png"/><Relationship Id="rId2" Type="http://schemas.openxmlformats.org/officeDocument/2006/relationships/tags" Target="../tags/tag28.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en-US" altLang="zh-CN" sz="2000" smtClean="0">
                <a:solidFill>
                  <a:schemeClr val="bg2"/>
                </a:solidFill>
                <a:uFillTx/>
              </a:rPr>
              <a:t>Final Presentation - Capstone project</a:t>
            </a:r>
            <a:r>
              <a:rPr lang="en-US" altLang="zh-CN" smtClean="0"/>
              <a:t> </a:t>
            </a:r>
            <a:endParaRPr lang="zh-CN" altLang="en-US" dirty="0"/>
          </a:p>
        </p:txBody>
      </p:sp>
      <p:sp>
        <p:nvSpPr>
          <p:cNvPr id="3" name="副标题 2"/>
          <p:cNvSpPr>
            <a:spLocks noGrp="1"/>
          </p:cNvSpPr>
          <p:nvPr>
            <p:ph type="subTitle" idx="1"/>
            <p:custDataLst>
              <p:tags r:id="rId2"/>
            </p:custDataLst>
          </p:nvPr>
        </p:nvSpPr>
        <p:spPr/>
        <p:txBody>
          <a:bodyPr>
            <a:normAutofit fontScale="70000"/>
          </a:bodyPr>
          <a:lstStyle/>
          <a:p>
            <a:r>
              <a:rPr lang="en-US" smtClean="0"/>
              <a:t>Find a Better Neighborhood in Scarborough, Tornoto</a:t>
            </a:r>
            <a:endParaRPr lang="en-US" dirty="0"/>
          </a:p>
        </p:txBody>
      </p:sp>
      <p:sp>
        <p:nvSpPr>
          <p:cNvPr id="4" name="副标题 2"/>
          <p:cNvSpPr>
            <a:spLocks noGrp="1"/>
          </p:cNvSpPr>
          <p:nvPr>
            <p:custDataLst>
              <p:tags r:id="rId3"/>
            </p:custDataLst>
          </p:nvPr>
        </p:nvSpPr>
        <p:spPr>
          <a:xfrm>
            <a:off x="190800" y="4488105"/>
            <a:ext cx="5760000" cy="576000"/>
          </a:xfrm>
          <a:prstGeom prst="rect">
            <a:avLst/>
          </a:prstGeom>
        </p:spPr>
        <p:txBody>
          <a:bodyPr vert="horz" lIns="91440" tIns="45720" rIns="91440" bIns="45720" rtlCol="0">
            <a:normAutofit/>
            <a:scene3d>
              <a:camera prst="orthographicFront"/>
              <a:lightRig rig="threePt" dir="t"/>
            </a:scene3d>
          </a:bodyPr>
          <a:lstStyle>
            <a:lvl1pPr marL="0" indent="0" algn="ctr" defTabSz="914400" rtl="0" eaLnBrk="1" latinLnBrk="0" hangingPunct="1">
              <a:lnSpc>
                <a:spcPct val="90000"/>
              </a:lnSpc>
              <a:spcBef>
                <a:spcPts val="1000"/>
              </a:spcBef>
              <a:buFont typeface="Arial" panose="020B0604020202090204" pitchFamily="34" charset="0"/>
              <a:buNone/>
              <a:defRPr sz="2400" b="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smtClean="0">
                <a:ln w="6600">
                  <a:solidFill>
                    <a:schemeClr val="accent2"/>
                  </a:solidFill>
                  <a:prstDash val="solid"/>
                </a:ln>
                <a:solidFill>
                  <a:srgbClr val="FFFFFF"/>
                </a:solidFill>
                <a:effectLst>
                  <a:outerShdw dist="38100" dir="2700000" algn="tl" rotWithShape="0">
                    <a:schemeClr val="accent2"/>
                  </a:outerShdw>
                </a:effectLst>
                <a:uFillTx/>
              </a:rPr>
              <a:t>Author - Sohan Kumar</a:t>
            </a:r>
            <a:endParaRPr lang="en-US" dirty="0" smtClean="0">
              <a:ln w="6600">
                <a:solidFill>
                  <a:schemeClr val="accent2"/>
                </a:solidFill>
                <a:prstDash val="solid"/>
              </a:ln>
              <a:solidFill>
                <a:srgbClr val="FFFFFF"/>
              </a:solidFill>
              <a:effectLst>
                <a:outerShdw dist="38100" dir="2700000" algn="tl" rotWithShape="0">
                  <a:schemeClr val="accent2"/>
                </a:outerShdw>
              </a:effectLst>
              <a:uFillTx/>
            </a:endParaRPr>
          </a:p>
        </p:txBody>
      </p:sp>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5814695" cy="557530"/>
          </a:xfrm>
          <a:prstGeom prst="rect">
            <a:avLst/>
          </a:prstGeom>
          <a:noFill/>
        </p:spPr>
        <p:txBody>
          <a:bodyPr wrap="square" rtlCol="0">
            <a:normAutofit lnSpcReduction="10000"/>
          </a:bodyPr>
          <a:lstStyle/>
          <a:p>
            <a:r>
              <a:rPr lang="en-US" altLang="zh-CN" sz="3200" b="1" smtClean="0">
                <a:solidFill>
                  <a:schemeClr val="tx1">
                    <a:lumMod val="85000"/>
                    <a:lumOff val="15000"/>
                  </a:schemeClr>
                </a:solidFill>
              </a:rPr>
              <a:t>Results</a:t>
            </a:r>
            <a:endParaRPr lang="en-US" altLang="zh-CN" sz="3200" b="1" smtClean="0">
              <a:solidFill>
                <a:schemeClr val="tx1">
                  <a:lumMod val="85000"/>
                  <a:lumOff val="15000"/>
                </a:schemeClr>
              </a:solidFill>
            </a:endParaRPr>
          </a:p>
        </p:txBody>
      </p:sp>
      <p:sp>
        <p:nvSpPr>
          <p:cNvPr id="2" name="文本框 4"/>
          <p:cNvSpPr txBox="1"/>
          <p:nvPr>
            <p:custDataLst>
              <p:tags r:id="rId2"/>
            </p:custDataLst>
          </p:nvPr>
        </p:nvSpPr>
        <p:spPr>
          <a:xfrm>
            <a:off x="3050540" y="1188085"/>
            <a:ext cx="7146925" cy="557530"/>
          </a:xfrm>
          <a:prstGeom prst="rect">
            <a:avLst/>
          </a:prstGeom>
          <a:noFill/>
        </p:spPr>
        <p:txBody>
          <a:bodyPr wrap="square" rtlCol="0">
            <a:normAutofit fontScale="70000"/>
          </a:bodyPr>
          <a:p>
            <a:r>
              <a:rPr lang="en-US" altLang="zh-CN" sz="3200" b="1" smtClean="0">
                <a:solidFill>
                  <a:schemeClr val="tx1">
                    <a:lumMod val="85000"/>
                    <a:lumOff val="15000"/>
                  </a:schemeClr>
                </a:solidFill>
              </a:rPr>
              <a:t>Average Housing price by cluster in Scarborough</a:t>
            </a:r>
            <a:endParaRPr lang="en-US" altLang="zh-CN" sz="3200" b="1" smtClean="0">
              <a:solidFill>
                <a:schemeClr val="tx1">
                  <a:lumMod val="85000"/>
                  <a:lumOff val="15000"/>
                </a:schemeClr>
              </a:solidFill>
            </a:endParaRPr>
          </a:p>
        </p:txBody>
      </p:sp>
      <p:pic>
        <p:nvPicPr>
          <p:cNvPr id="3" name="Picture 5"/>
          <p:cNvPicPr>
            <a:picLocks noChangeAspect="1"/>
          </p:cNvPicPr>
          <p:nvPr/>
        </p:nvPicPr>
        <p:blipFill>
          <a:blip r:embed="rId3"/>
          <a:stretch>
            <a:fillRect/>
          </a:stretch>
        </p:blipFill>
        <p:spPr>
          <a:xfrm>
            <a:off x="2728595" y="1612900"/>
            <a:ext cx="7240905" cy="4776470"/>
          </a:xfrm>
          <a:prstGeom prst="rect">
            <a:avLst/>
          </a:prstGeom>
          <a:noFill/>
          <a:ln w="9525">
            <a:noFill/>
          </a:ln>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5814695" cy="557530"/>
          </a:xfrm>
          <a:prstGeom prst="rect">
            <a:avLst/>
          </a:prstGeom>
          <a:noFill/>
        </p:spPr>
        <p:txBody>
          <a:bodyPr wrap="square" rtlCol="0">
            <a:normAutofit lnSpcReduction="10000"/>
          </a:bodyPr>
          <a:lstStyle/>
          <a:p>
            <a:r>
              <a:rPr lang="en-US" altLang="zh-CN" sz="3200" b="1" smtClean="0">
                <a:solidFill>
                  <a:schemeClr val="tx1">
                    <a:lumMod val="85000"/>
                    <a:lumOff val="15000"/>
                  </a:schemeClr>
                </a:solidFill>
              </a:rPr>
              <a:t>Results</a:t>
            </a:r>
            <a:endParaRPr lang="en-US" altLang="zh-CN" sz="3200" b="1" smtClean="0">
              <a:solidFill>
                <a:schemeClr val="tx1">
                  <a:lumMod val="85000"/>
                  <a:lumOff val="15000"/>
                </a:schemeClr>
              </a:solidFill>
            </a:endParaRPr>
          </a:p>
        </p:txBody>
      </p:sp>
      <p:sp>
        <p:nvSpPr>
          <p:cNvPr id="2" name="文本框 4"/>
          <p:cNvSpPr txBox="1"/>
          <p:nvPr>
            <p:custDataLst>
              <p:tags r:id="rId2"/>
            </p:custDataLst>
          </p:nvPr>
        </p:nvSpPr>
        <p:spPr>
          <a:xfrm>
            <a:off x="3103880" y="1188085"/>
            <a:ext cx="8517890" cy="557530"/>
          </a:xfrm>
          <a:prstGeom prst="rect">
            <a:avLst/>
          </a:prstGeom>
          <a:noFill/>
        </p:spPr>
        <p:txBody>
          <a:bodyPr wrap="square" rtlCol="0">
            <a:noAutofit/>
          </a:bodyPr>
          <a:p>
            <a:r>
              <a:rPr lang="en-US" altLang="zh-CN" sz="2400" b="1" smtClean="0">
                <a:solidFill>
                  <a:schemeClr val="tx1">
                    <a:lumMod val="85000"/>
                    <a:lumOff val="15000"/>
                  </a:schemeClr>
                </a:solidFill>
                <a:uFillTx/>
              </a:rPr>
              <a:t>Scarborough school ratings by cluster</a:t>
            </a:r>
            <a:endParaRPr lang="en-US" altLang="zh-CN" sz="2400" b="1" smtClean="0">
              <a:solidFill>
                <a:schemeClr val="tx1">
                  <a:lumMod val="85000"/>
                  <a:lumOff val="15000"/>
                </a:schemeClr>
              </a:solidFill>
              <a:uFillTx/>
            </a:endParaRPr>
          </a:p>
        </p:txBody>
      </p:sp>
      <p:pic>
        <p:nvPicPr>
          <p:cNvPr id="6" name="Picture 6"/>
          <p:cNvPicPr>
            <a:picLocks noChangeAspect="1"/>
          </p:cNvPicPr>
          <p:nvPr/>
        </p:nvPicPr>
        <p:blipFill>
          <a:blip r:embed="rId3"/>
          <a:stretch>
            <a:fillRect/>
          </a:stretch>
        </p:blipFill>
        <p:spPr>
          <a:xfrm>
            <a:off x="1165225" y="1586865"/>
            <a:ext cx="9861550" cy="5028565"/>
          </a:xfrm>
          <a:prstGeom prst="rect">
            <a:avLst/>
          </a:prstGeom>
          <a:noFill/>
          <a:ln w="9525">
            <a:noFill/>
          </a:ln>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8913" y="803946"/>
            <a:ext cx="1900236" cy="584775"/>
          </a:xfrm>
          <a:prstGeom prst="rect">
            <a:avLst/>
          </a:prstGeom>
          <a:noFill/>
        </p:spPr>
        <p:txBody>
          <a:bodyPr wrap="square" rtlCol="0">
            <a:normAutofit fontScale="70000"/>
          </a:bodyPr>
          <a:lstStyle/>
          <a:p>
            <a:r>
              <a:rPr lang="en-US" altLang="zh-CN" sz="3200" b="1" dirty="0">
                <a:solidFill>
                  <a:schemeClr val="tx1">
                    <a:lumMod val="85000"/>
                    <a:lumOff val="15000"/>
                  </a:schemeClr>
                </a:solidFill>
              </a:rPr>
              <a:t>Discussion</a:t>
            </a:r>
            <a:endParaRPr lang="en-US" altLang="zh-CN" sz="3200" b="1" dirty="0">
              <a:solidFill>
                <a:schemeClr val="tx1">
                  <a:lumMod val="85000"/>
                  <a:lumOff val="15000"/>
                </a:schemeClr>
              </a:solidFill>
            </a:endParaRPr>
          </a:p>
        </p:txBody>
      </p:sp>
      <p:sp>
        <p:nvSpPr>
          <p:cNvPr id="7" name="任意多边形 6"/>
          <p:cNvSpPr/>
          <p:nvPr>
            <p:custDataLst>
              <p:tags r:id="rId2"/>
            </p:custDataLst>
          </p:nvPr>
        </p:nvSpPr>
        <p:spPr>
          <a:xfrm>
            <a:off x="466725" y="1407160"/>
            <a:ext cx="11193780" cy="4214495"/>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just"/>
            <a:r>
              <a:rPr lang="en-US" altLang="zh-CN" sz="2000" b="1" dirty="0">
                <a:solidFill>
                  <a:schemeClr val="bg1"/>
                </a:solidFill>
                <a:uFillTx/>
                <a:sym typeface="+mn-lt"/>
              </a:rPr>
              <a:t>Project is suppose to help people in exploring better facilities around their neighborhood. It will help them take smart and efficient decisions on selecting great neighborhood in Scarborough, Toranto.</a:t>
            </a:r>
            <a:endParaRPr lang="en-US" altLang="zh-CN" sz="2000" b="1" dirty="0">
              <a:solidFill>
                <a:schemeClr val="bg1"/>
              </a:solidFill>
              <a:uFillTx/>
              <a:sym typeface="+mn-lt"/>
            </a:endParaRPr>
          </a:p>
          <a:p>
            <a:pPr algn="just"/>
            <a:r>
              <a:rPr lang="en-US" altLang="zh-CN" sz="2000" b="1" dirty="0">
                <a:solidFill>
                  <a:schemeClr val="bg1"/>
                </a:solidFill>
                <a:uFillTx/>
                <a:sym typeface="+mn-lt"/>
              </a:rPr>
              <a:t>This Project aims to perform analysis of facilities for people migrating to Scarborough in search of a better neighborhood as a comparative analysis between neighborhoods. The facilities are median house pricing, better schools, crime rate, road connectivity, weather conditions, emergency help, water resources both fresh and waste water facilities.</a:t>
            </a:r>
            <a:endParaRPr lang="en-US" altLang="zh-CN" sz="2000" b="1" dirty="0">
              <a:solidFill>
                <a:schemeClr val="bg1"/>
              </a:solidFill>
              <a:uFillTx/>
              <a:sym typeface="+mn-lt"/>
            </a:endParaRPr>
          </a:p>
          <a:p>
            <a:pPr algn="ctr"/>
            <a:endParaRPr lang="en-US" altLang="zh-CN" sz="2000" b="1" dirty="0">
              <a:solidFill>
                <a:schemeClr val="bg1"/>
              </a:solidFill>
              <a:uFillTx/>
              <a:sym typeface="+mn-lt"/>
            </a:endParaRPr>
          </a:p>
          <a:p>
            <a:pPr algn="l"/>
            <a:r>
              <a:rPr lang="en-US" altLang="zh-CN" sz="2000" b="1" dirty="0">
                <a:solidFill>
                  <a:schemeClr val="bg1"/>
                </a:solidFill>
                <a:uFillTx/>
                <a:sym typeface="+mn-lt"/>
              </a:rPr>
              <a:t>Following are expected out of this project deliverable:</a:t>
            </a:r>
            <a:endParaRPr lang="en-US" altLang="zh-CN" sz="2000" b="1" dirty="0">
              <a:solidFill>
                <a:schemeClr val="bg1"/>
              </a:solidFill>
              <a:uFillTx/>
              <a:sym typeface="+mn-lt"/>
            </a:endParaRPr>
          </a:p>
          <a:p>
            <a:pPr algn="l"/>
            <a:r>
              <a:rPr lang="en-US" altLang="zh-CN" sz="2000" b="1" dirty="0">
                <a:solidFill>
                  <a:schemeClr val="bg1"/>
                </a:solidFill>
                <a:uFillTx/>
                <a:sym typeface="+mn-lt"/>
              </a:rPr>
              <a:t>1. Sorted list of houses in terms of pricing</a:t>
            </a:r>
            <a:endParaRPr lang="en-US" altLang="zh-CN" sz="2000" b="1" dirty="0">
              <a:solidFill>
                <a:schemeClr val="bg1"/>
              </a:solidFill>
              <a:uFillTx/>
              <a:sym typeface="+mn-lt"/>
            </a:endParaRPr>
          </a:p>
          <a:p>
            <a:pPr algn="l"/>
            <a:r>
              <a:rPr lang="en-US" altLang="zh-CN" sz="2000" b="1" dirty="0">
                <a:solidFill>
                  <a:schemeClr val="bg1"/>
                </a:solidFill>
                <a:uFillTx/>
                <a:sym typeface="+mn-lt"/>
              </a:rPr>
              <a:t>2. Sorted list of schools in terms of location, fees, rating and reviews</a:t>
            </a:r>
            <a:endParaRPr lang="en-US" altLang="zh-CN" sz="2000" b="1" dirty="0">
              <a:solidFill>
                <a:schemeClr val="bg1"/>
              </a:solidFill>
              <a:uFillTx/>
              <a:sym typeface="+mn-lt"/>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4709160" cy="584835"/>
          </a:xfrm>
          <a:prstGeom prst="rect">
            <a:avLst/>
          </a:prstGeom>
          <a:noFill/>
        </p:spPr>
        <p:txBody>
          <a:bodyPr wrap="square" rtlCol="0">
            <a:normAutofit fontScale="80000"/>
          </a:bodyPr>
          <a:lstStyle/>
          <a:p>
            <a:r>
              <a:rPr lang="en-US" altLang="zh-CN" sz="3200" b="1" dirty="0">
                <a:solidFill>
                  <a:schemeClr val="tx1">
                    <a:lumMod val="85000"/>
                    <a:lumOff val="15000"/>
                  </a:schemeClr>
                </a:solidFill>
              </a:rPr>
              <a:t>Conclusion &amp; Future Work </a:t>
            </a:r>
            <a:endParaRPr lang="en-US" altLang="zh-CN" sz="3200" b="1" dirty="0">
              <a:solidFill>
                <a:schemeClr val="tx1">
                  <a:lumMod val="85000"/>
                  <a:lumOff val="15000"/>
                </a:schemeClr>
              </a:solidFill>
            </a:endParaRPr>
          </a:p>
        </p:txBody>
      </p:sp>
      <p:sp>
        <p:nvSpPr>
          <p:cNvPr id="7" name="任意多边形 6"/>
          <p:cNvSpPr/>
          <p:nvPr>
            <p:custDataLst>
              <p:tags r:id="rId2"/>
            </p:custDataLst>
          </p:nvPr>
        </p:nvSpPr>
        <p:spPr>
          <a:xfrm>
            <a:off x="466725" y="1407160"/>
            <a:ext cx="11193780" cy="4214495"/>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just"/>
            <a:r>
              <a:rPr lang="en-US" altLang="zh-CN" sz="2000" b="1" dirty="0">
                <a:solidFill>
                  <a:schemeClr val="bg1"/>
                </a:solidFill>
                <a:uFillTx/>
                <a:sym typeface="+mn-lt"/>
              </a:rPr>
              <a:t>In this project, using k-means cluster algorithm I separated the neighborhood into 10(Ten) different clusters and for 103 different lattitude and longitude from dataset, having very-similar neighborhoods around them. Using the charts above results presented to a particular neighborhood based on average house prices and school ratings.</a:t>
            </a:r>
            <a:endParaRPr lang="en-US" altLang="zh-CN" sz="2000" b="1" dirty="0">
              <a:solidFill>
                <a:schemeClr val="bg1"/>
              </a:solidFill>
              <a:uFillTx/>
              <a:sym typeface="+mn-lt"/>
            </a:endParaRPr>
          </a:p>
          <a:p>
            <a:pPr algn="just"/>
            <a:endParaRPr lang="en-US" altLang="zh-CN" sz="2000" b="1" dirty="0">
              <a:solidFill>
                <a:schemeClr val="bg1"/>
              </a:solidFill>
              <a:uFillTx/>
              <a:sym typeface="+mn-lt"/>
            </a:endParaRPr>
          </a:p>
          <a:p>
            <a:pPr algn="just"/>
            <a:endParaRPr lang="en-US" altLang="zh-CN" sz="2000" b="1" dirty="0">
              <a:solidFill>
                <a:schemeClr val="bg1"/>
              </a:solidFill>
              <a:uFillTx/>
              <a:sym typeface="+mn-lt"/>
            </a:endParaRPr>
          </a:p>
          <a:p>
            <a:pPr algn="just"/>
            <a:r>
              <a:rPr lang="en-US" altLang="zh-CN" sz="2000" b="1" dirty="0">
                <a:solidFill>
                  <a:schemeClr val="bg1"/>
                </a:solidFill>
                <a:uFillTx/>
                <a:sym typeface="+mn-lt"/>
              </a:rPr>
              <a:t>This project can be continued to make it better for precise results.</a:t>
            </a:r>
            <a:endParaRPr lang="en-US" altLang="zh-CN" sz="2000" b="1" dirty="0">
              <a:solidFill>
                <a:schemeClr val="bg1"/>
              </a:solidFill>
              <a:uFillTx/>
              <a:sym typeface="+mn-lt"/>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4749800" cy="584835"/>
          </a:xfrm>
          <a:prstGeom prst="rect">
            <a:avLst/>
          </a:prstGeom>
          <a:noFill/>
        </p:spPr>
        <p:txBody>
          <a:bodyPr wrap="square" rtlCol="0">
            <a:normAutofit fontScale="60000"/>
          </a:bodyPr>
          <a:lstStyle/>
          <a:p>
            <a:r>
              <a:rPr lang="en-US" altLang="zh-CN" sz="3200" b="1" smtClean="0">
                <a:solidFill>
                  <a:schemeClr val="tx1">
                    <a:lumMod val="85000"/>
                    <a:lumOff val="15000"/>
                  </a:schemeClr>
                </a:solidFill>
              </a:rPr>
              <a:t>Libraries used to Develop the Project</a:t>
            </a:r>
            <a:endParaRPr lang="en-US" altLang="zh-CN" sz="3200" b="1" smtClean="0">
              <a:solidFill>
                <a:schemeClr val="tx1">
                  <a:lumMod val="85000"/>
                  <a:lumOff val="15000"/>
                </a:schemeClr>
              </a:solidFill>
            </a:endParaRPr>
          </a:p>
        </p:txBody>
      </p:sp>
      <p:grpSp>
        <p:nvGrpSpPr>
          <p:cNvPr id="57" name="组合 56"/>
          <p:cNvGrpSpPr/>
          <p:nvPr>
            <p:custDataLst>
              <p:tags r:id="rId2"/>
            </p:custDataLst>
          </p:nvPr>
        </p:nvGrpSpPr>
        <p:grpSpPr>
          <a:xfrm>
            <a:off x="1915160" y="1244600"/>
            <a:ext cx="8800465" cy="367030"/>
            <a:chOff x="3473762" y="1244600"/>
            <a:chExt cx="5244477" cy="685800"/>
          </a:xfrm>
        </p:grpSpPr>
        <p:sp>
          <p:nvSpPr>
            <p:cNvPr id="7" name="任意多边形 6"/>
            <p:cNvSpPr/>
            <p:nvPr>
              <p:custDataLst>
                <p:tags r:id="rId3"/>
              </p:custDataLst>
            </p:nvPr>
          </p:nvSpPr>
          <p:spPr>
            <a:xfrm>
              <a:off x="4569078" y="1244600"/>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lnSpcReduction="10000"/>
            </a:bodyPr>
            <a:lstStyle/>
            <a:p>
              <a:pPr algn="ctr"/>
              <a:r>
                <a:rPr lang="en-US" altLang="zh-CN" sz="1400" b="1" dirty="0" smtClean="0">
                  <a:solidFill>
                    <a:schemeClr val="bg1"/>
                  </a:solidFill>
                  <a:sym typeface="+mn-lt"/>
                </a:rPr>
                <a:t>Pandas: For creating and </a:t>
              </a:r>
              <a:r>
                <a:rPr lang="en-US" altLang="zh-CN" sz="1400" b="1" dirty="0" smtClean="0">
                  <a:solidFill>
                    <a:schemeClr val="bg1"/>
                  </a:solidFill>
                  <a:uFillTx/>
                  <a:sym typeface="+mn-lt"/>
                </a:rPr>
                <a:t>manipulating </a:t>
              </a:r>
              <a:r>
                <a:rPr lang="en-US" altLang="zh-CN" sz="1400" b="1" dirty="0" smtClean="0">
                  <a:solidFill>
                    <a:schemeClr val="bg1"/>
                  </a:solidFill>
                  <a:sym typeface="+mn-lt"/>
                </a:rPr>
                <a:t>dataframes.</a:t>
              </a:r>
              <a:endParaRPr lang="en-US" altLang="zh-CN" sz="1400" b="1" dirty="0" smtClean="0">
                <a:solidFill>
                  <a:schemeClr val="bg1"/>
                </a:solidFill>
                <a:sym typeface="+mn-lt"/>
              </a:endParaRPr>
            </a:p>
          </p:txBody>
        </p:sp>
        <p:sp>
          <p:nvSpPr>
            <p:cNvPr id="8" name="任意多边形 7"/>
            <p:cNvSpPr/>
            <p:nvPr>
              <p:custDataLst>
                <p:tags r:id="rId4"/>
              </p:custDataLst>
            </p:nvPr>
          </p:nvSpPr>
          <p:spPr>
            <a:xfrm>
              <a:off x="3473762" y="1244600"/>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01</a:t>
              </a:r>
              <a:endParaRPr lang="en-US" altLang="zh-CN" sz="1400" b="1" dirty="0" smtClean="0"/>
            </a:p>
          </p:txBody>
        </p:sp>
      </p:grpSp>
      <p:grpSp>
        <p:nvGrpSpPr>
          <p:cNvPr id="56" name="组合 55"/>
          <p:cNvGrpSpPr/>
          <p:nvPr>
            <p:custDataLst>
              <p:tags r:id="rId5"/>
            </p:custDataLst>
          </p:nvPr>
        </p:nvGrpSpPr>
        <p:grpSpPr>
          <a:xfrm>
            <a:off x="1915160" y="1769110"/>
            <a:ext cx="8801735" cy="353060"/>
            <a:chOff x="3473762" y="2124166"/>
            <a:chExt cx="5244477" cy="685800"/>
          </a:xfrm>
        </p:grpSpPr>
        <p:sp>
          <p:nvSpPr>
            <p:cNvPr id="38" name="任意多边形 37"/>
            <p:cNvSpPr/>
            <p:nvPr>
              <p:custDataLst>
                <p:tags r:id="rId6"/>
              </p:custDataLst>
            </p:nvPr>
          </p:nvSpPr>
          <p:spPr>
            <a:xfrm>
              <a:off x="4569078" y="2124166"/>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smtClean="0">
                  <a:solidFill>
                    <a:schemeClr val="bg1"/>
                  </a:solidFill>
                  <a:sym typeface="+mn-lt"/>
                </a:rPr>
                <a:t>Folium: Python visualization library</a:t>
              </a:r>
              <a:endParaRPr lang="en-US" altLang="zh-CN" sz="1400" b="1" dirty="0" smtClean="0">
                <a:solidFill>
                  <a:schemeClr val="bg1"/>
                </a:solidFill>
                <a:sym typeface="+mn-lt"/>
              </a:endParaRPr>
            </a:p>
          </p:txBody>
        </p:sp>
        <p:sp>
          <p:nvSpPr>
            <p:cNvPr id="39" name="任意多边形 38"/>
            <p:cNvSpPr/>
            <p:nvPr>
              <p:custDataLst>
                <p:tags r:id="rId7"/>
              </p:custDataLst>
            </p:nvPr>
          </p:nvSpPr>
          <p:spPr>
            <a:xfrm>
              <a:off x="3473762" y="2124166"/>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02</a:t>
              </a:r>
              <a:endParaRPr lang="en-US" altLang="zh-CN" sz="1400" b="1" dirty="0" smtClean="0"/>
            </a:p>
          </p:txBody>
        </p:sp>
      </p:grpSp>
      <p:grpSp>
        <p:nvGrpSpPr>
          <p:cNvPr id="55" name="组合 54"/>
          <p:cNvGrpSpPr/>
          <p:nvPr>
            <p:custDataLst>
              <p:tags r:id="rId8"/>
            </p:custDataLst>
          </p:nvPr>
        </p:nvGrpSpPr>
        <p:grpSpPr>
          <a:xfrm>
            <a:off x="1915795" y="2294255"/>
            <a:ext cx="8801100" cy="380365"/>
            <a:chOff x="3473762" y="3003732"/>
            <a:chExt cx="5244477" cy="685800"/>
          </a:xfrm>
        </p:grpSpPr>
        <p:sp>
          <p:nvSpPr>
            <p:cNvPr id="41" name="任意多边形 40"/>
            <p:cNvSpPr/>
            <p:nvPr>
              <p:custDataLst>
                <p:tags r:id="rId9"/>
              </p:custDataLst>
            </p:nvPr>
          </p:nvSpPr>
          <p:spPr>
            <a:xfrm>
              <a:off x="4569078" y="3003732"/>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a:solidFill>
                    <a:schemeClr val="bg1"/>
                  </a:solidFill>
                  <a:sym typeface="+mn-lt"/>
                </a:rPr>
                <a:t>Scikit Learn: For importing k-means clustering.</a:t>
              </a:r>
              <a:endParaRPr lang="en-US" altLang="zh-CN" sz="1400" b="1" dirty="0">
                <a:solidFill>
                  <a:schemeClr val="bg1"/>
                </a:solidFill>
                <a:sym typeface="+mn-lt"/>
              </a:endParaRPr>
            </a:p>
          </p:txBody>
        </p:sp>
        <p:sp>
          <p:nvSpPr>
            <p:cNvPr id="42" name="任意多边形 41"/>
            <p:cNvSpPr/>
            <p:nvPr>
              <p:custDataLst>
                <p:tags r:id="rId10"/>
              </p:custDataLst>
            </p:nvPr>
          </p:nvSpPr>
          <p:spPr>
            <a:xfrm>
              <a:off x="3473762" y="3003732"/>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03</a:t>
              </a:r>
              <a:endParaRPr lang="en-US" altLang="zh-CN" sz="1400" b="1" dirty="0" smtClean="0"/>
            </a:p>
          </p:txBody>
        </p:sp>
      </p:grpSp>
      <p:grpSp>
        <p:nvGrpSpPr>
          <p:cNvPr id="54" name="组合 53"/>
          <p:cNvGrpSpPr/>
          <p:nvPr>
            <p:custDataLst>
              <p:tags r:id="rId11"/>
            </p:custDataLst>
          </p:nvPr>
        </p:nvGrpSpPr>
        <p:grpSpPr>
          <a:xfrm>
            <a:off x="1915795" y="2873375"/>
            <a:ext cx="8801100" cy="326390"/>
            <a:chOff x="3473762" y="3883298"/>
            <a:chExt cx="5244477" cy="685800"/>
          </a:xfrm>
        </p:grpSpPr>
        <p:sp>
          <p:nvSpPr>
            <p:cNvPr id="44" name="任意多边形 43"/>
            <p:cNvSpPr/>
            <p:nvPr>
              <p:custDataLst>
                <p:tags r:id="rId12"/>
              </p:custDataLst>
            </p:nvPr>
          </p:nvSpPr>
          <p:spPr>
            <a:xfrm>
              <a:off x="4569078" y="3883298"/>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a:solidFill>
                    <a:schemeClr val="bg1"/>
                  </a:solidFill>
                  <a:sym typeface="+mn-lt"/>
                </a:rPr>
                <a:t>JSON: Library to handle JSON files.</a:t>
              </a:r>
              <a:endParaRPr lang="en-US" altLang="zh-CN" sz="1400" b="1" dirty="0">
                <a:solidFill>
                  <a:schemeClr val="bg1"/>
                </a:solidFill>
                <a:sym typeface="+mn-lt"/>
              </a:endParaRPr>
            </a:p>
          </p:txBody>
        </p:sp>
        <p:sp>
          <p:nvSpPr>
            <p:cNvPr id="45" name="任意多边形 44"/>
            <p:cNvSpPr/>
            <p:nvPr>
              <p:custDataLst>
                <p:tags r:id="rId13"/>
              </p:custDataLst>
            </p:nvPr>
          </p:nvSpPr>
          <p:spPr>
            <a:xfrm>
              <a:off x="3473762" y="3883298"/>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04</a:t>
              </a:r>
              <a:endParaRPr lang="en-US" altLang="zh-CN" sz="1400" b="1" dirty="0" smtClean="0"/>
            </a:p>
          </p:txBody>
        </p:sp>
      </p:grpSp>
      <p:grpSp>
        <p:nvGrpSpPr>
          <p:cNvPr id="53" name="组合 52"/>
          <p:cNvGrpSpPr/>
          <p:nvPr>
            <p:custDataLst>
              <p:tags r:id="rId14"/>
            </p:custDataLst>
          </p:nvPr>
        </p:nvGrpSpPr>
        <p:grpSpPr>
          <a:xfrm>
            <a:off x="1915160" y="3423285"/>
            <a:ext cx="8801735" cy="352425"/>
            <a:chOff x="3473762" y="4762864"/>
            <a:chExt cx="5244477" cy="685800"/>
          </a:xfrm>
        </p:grpSpPr>
        <p:sp>
          <p:nvSpPr>
            <p:cNvPr id="47" name="任意多边形 46"/>
            <p:cNvSpPr/>
            <p:nvPr>
              <p:custDataLst>
                <p:tags r:id="rId15"/>
              </p:custDataLst>
            </p:nvPr>
          </p:nvSpPr>
          <p:spPr>
            <a:xfrm>
              <a:off x="4569078" y="4762864"/>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a:solidFill>
                    <a:schemeClr val="bg1"/>
                  </a:solidFill>
                  <a:sym typeface="+mn-lt"/>
                </a:rPr>
                <a:t>XML: To separate data from presentation and XML stores data in plain text.</a:t>
              </a:r>
              <a:endParaRPr lang="en-US" altLang="zh-CN" sz="1400" b="1" dirty="0">
                <a:solidFill>
                  <a:schemeClr val="bg1"/>
                </a:solidFill>
                <a:sym typeface="+mn-lt"/>
              </a:endParaRPr>
            </a:p>
          </p:txBody>
        </p:sp>
        <p:sp>
          <p:nvSpPr>
            <p:cNvPr id="48" name="任意多边形 47"/>
            <p:cNvSpPr/>
            <p:nvPr>
              <p:custDataLst>
                <p:tags r:id="rId16"/>
              </p:custDataLst>
            </p:nvPr>
          </p:nvSpPr>
          <p:spPr>
            <a:xfrm>
              <a:off x="3473762" y="4762864"/>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05</a:t>
              </a:r>
              <a:endParaRPr lang="en-US" altLang="zh-CN" sz="1400" b="1" dirty="0" smtClean="0"/>
            </a:p>
          </p:txBody>
        </p:sp>
      </p:grpSp>
      <p:grpSp>
        <p:nvGrpSpPr>
          <p:cNvPr id="2" name="组合 52"/>
          <p:cNvGrpSpPr/>
          <p:nvPr>
            <p:custDataLst>
              <p:tags r:id="rId17"/>
            </p:custDataLst>
          </p:nvPr>
        </p:nvGrpSpPr>
        <p:grpSpPr>
          <a:xfrm>
            <a:off x="1927860" y="3982085"/>
            <a:ext cx="8801735" cy="352425"/>
            <a:chOff x="3473762" y="4762864"/>
            <a:chExt cx="5244477" cy="685800"/>
          </a:xfrm>
        </p:grpSpPr>
        <p:sp>
          <p:nvSpPr>
            <p:cNvPr id="3" name="任意多边形 46"/>
            <p:cNvSpPr/>
            <p:nvPr>
              <p:custDataLst>
                <p:tags r:id="rId18"/>
              </p:custDataLst>
            </p:nvPr>
          </p:nvSpPr>
          <p:spPr>
            <a:xfrm>
              <a:off x="4569078" y="4762864"/>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p>
              <a:pPr algn="ctr"/>
              <a:r>
                <a:rPr lang="en-US" altLang="zh-CN" sz="1400" b="1" dirty="0">
                  <a:solidFill>
                    <a:schemeClr val="bg1"/>
                  </a:solidFill>
                  <a:sym typeface="+mn-lt"/>
                </a:rPr>
                <a:t>Geocoder: To retrieve Location Data</a:t>
              </a:r>
              <a:endParaRPr lang="en-US" altLang="zh-CN" sz="1400" b="1" dirty="0">
                <a:solidFill>
                  <a:schemeClr val="bg1"/>
                </a:solidFill>
                <a:sym typeface="+mn-lt"/>
              </a:endParaRPr>
            </a:p>
          </p:txBody>
        </p:sp>
        <p:sp>
          <p:nvSpPr>
            <p:cNvPr id="6" name="任意多边形 47"/>
            <p:cNvSpPr/>
            <p:nvPr>
              <p:custDataLst>
                <p:tags r:id="rId19"/>
              </p:custDataLst>
            </p:nvPr>
          </p:nvSpPr>
          <p:spPr>
            <a:xfrm>
              <a:off x="3473762" y="4762864"/>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p>
              <a:pPr algn="ctr"/>
              <a:r>
                <a:rPr lang="en-US" altLang="zh-CN" sz="1400" b="1" dirty="0" smtClean="0"/>
                <a:t>05</a:t>
              </a:r>
              <a:endParaRPr lang="en-US" altLang="zh-CN" sz="1400" b="1" dirty="0" smtClean="0"/>
            </a:p>
          </p:txBody>
        </p:sp>
      </p:grpSp>
      <p:grpSp>
        <p:nvGrpSpPr>
          <p:cNvPr id="9" name="组合 52"/>
          <p:cNvGrpSpPr/>
          <p:nvPr>
            <p:custDataLst>
              <p:tags r:id="rId20"/>
            </p:custDataLst>
          </p:nvPr>
        </p:nvGrpSpPr>
        <p:grpSpPr>
          <a:xfrm>
            <a:off x="1927860" y="4535805"/>
            <a:ext cx="8801735" cy="352425"/>
            <a:chOff x="3473762" y="4762864"/>
            <a:chExt cx="5244477" cy="685800"/>
          </a:xfrm>
        </p:grpSpPr>
        <p:sp>
          <p:nvSpPr>
            <p:cNvPr id="10" name="任意多边形 46"/>
            <p:cNvSpPr/>
            <p:nvPr>
              <p:custDataLst>
                <p:tags r:id="rId21"/>
              </p:custDataLst>
            </p:nvPr>
          </p:nvSpPr>
          <p:spPr>
            <a:xfrm>
              <a:off x="4569078" y="4762864"/>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a:solidFill>
                    <a:schemeClr val="bg1"/>
                  </a:solidFill>
                  <a:sym typeface="+mn-lt"/>
                </a:rPr>
                <a:t>Beautiful Soup and Requests: To scrap and library to handle http requests.</a:t>
              </a:r>
              <a:endParaRPr lang="en-US" altLang="zh-CN" sz="1400" b="1" dirty="0">
                <a:solidFill>
                  <a:schemeClr val="bg1"/>
                </a:solidFill>
                <a:sym typeface="+mn-lt"/>
              </a:endParaRPr>
            </a:p>
          </p:txBody>
        </p:sp>
        <p:sp>
          <p:nvSpPr>
            <p:cNvPr id="11" name="任意多边形 47"/>
            <p:cNvSpPr/>
            <p:nvPr>
              <p:custDataLst>
                <p:tags r:id="rId22"/>
              </p:custDataLst>
            </p:nvPr>
          </p:nvSpPr>
          <p:spPr>
            <a:xfrm>
              <a:off x="3473762" y="4762864"/>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05</a:t>
              </a:r>
              <a:endParaRPr lang="en-US" altLang="zh-CN" sz="1400" b="1" dirty="0" smtClean="0"/>
            </a:p>
          </p:txBody>
        </p:sp>
      </p:grpSp>
      <p:grpSp>
        <p:nvGrpSpPr>
          <p:cNvPr id="12" name="组合 52"/>
          <p:cNvGrpSpPr/>
          <p:nvPr>
            <p:custDataLst>
              <p:tags r:id="rId23"/>
            </p:custDataLst>
          </p:nvPr>
        </p:nvGrpSpPr>
        <p:grpSpPr>
          <a:xfrm>
            <a:off x="1913890" y="5135245"/>
            <a:ext cx="8801735" cy="352425"/>
            <a:chOff x="3473762" y="4762864"/>
            <a:chExt cx="5244477" cy="685800"/>
          </a:xfrm>
        </p:grpSpPr>
        <p:sp>
          <p:nvSpPr>
            <p:cNvPr id="13" name="任意多边形 46"/>
            <p:cNvSpPr/>
            <p:nvPr>
              <p:custDataLst>
                <p:tags r:id="rId24"/>
              </p:custDataLst>
            </p:nvPr>
          </p:nvSpPr>
          <p:spPr>
            <a:xfrm>
              <a:off x="4569078" y="4762864"/>
              <a:ext cx="4149161" cy="685800"/>
            </a:xfrm>
            <a:custGeom>
              <a:avLst/>
              <a:gdLst>
                <a:gd name="connsiteX0" fmla="*/ 0 w 4149161"/>
                <a:gd name="connsiteY0" fmla="*/ 0 h 685800"/>
                <a:gd name="connsiteX1" fmla="*/ 4149161 w 4149161"/>
                <a:gd name="connsiteY1" fmla="*/ 0 h 685800"/>
                <a:gd name="connsiteX2" fmla="*/ 4149161 w 4149161"/>
                <a:gd name="connsiteY2" fmla="*/ 685800 h 685800"/>
                <a:gd name="connsiteX3" fmla="*/ 0 w 4149161"/>
                <a:gd name="connsiteY3" fmla="*/ 685800 h 685800"/>
                <a:gd name="connsiteX4" fmla="*/ 342900 w 4149161"/>
                <a:gd name="connsiteY4" fmla="*/ 3429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161" h="685800">
                  <a:moveTo>
                    <a:pt x="0" y="0"/>
                  </a:moveTo>
                  <a:lnTo>
                    <a:pt x="4149161" y="0"/>
                  </a:lnTo>
                  <a:lnTo>
                    <a:pt x="4149161" y="685800"/>
                  </a:lnTo>
                  <a:lnTo>
                    <a:pt x="0" y="685800"/>
                  </a:lnTo>
                  <a:lnTo>
                    <a:pt x="342900" y="3429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normAutofit/>
            </a:bodyPr>
            <a:lstStyle/>
            <a:p>
              <a:pPr algn="ctr"/>
              <a:r>
                <a:rPr lang="en-US" altLang="zh-CN" sz="1400" b="1" dirty="0">
                  <a:solidFill>
                    <a:schemeClr val="bg1"/>
                  </a:solidFill>
                  <a:sym typeface="+mn-lt"/>
                </a:rPr>
                <a:t>Matplotlib: Python Plotting Module.</a:t>
              </a:r>
              <a:endParaRPr lang="en-US" altLang="zh-CN" sz="1400" b="1" dirty="0">
                <a:solidFill>
                  <a:schemeClr val="bg1"/>
                </a:solidFill>
                <a:sym typeface="+mn-lt"/>
              </a:endParaRPr>
            </a:p>
          </p:txBody>
        </p:sp>
        <p:sp>
          <p:nvSpPr>
            <p:cNvPr id="14" name="任意多边形 47"/>
            <p:cNvSpPr/>
            <p:nvPr>
              <p:custDataLst>
                <p:tags r:id="rId25"/>
              </p:custDataLst>
            </p:nvPr>
          </p:nvSpPr>
          <p:spPr>
            <a:xfrm>
              <a:off x="3473762" y="4762864"/>
              <a:ext cx="1295342" cy="685800"/>
            </a:xfrm>
            <a:custGeom>
              <a:avLst/>
              <a:gdLst>
                <a:gd name="connsiteX0" fmla="*/ 0 w 1295342"/>
                <a:gd name="connsiteY0" fmla="*/ 0 h 685800"/>
                <a:gd name="connsiteX1" fmla="*/ 952442 w 1295342"/>
                <a:gd name="connsiteY1" fmla="*/ 0 h 685800"/>
                <a:gd name="connsiteX2" fmla="*/ 1295342 w 1295342"/>
                <a:gd name="connsiteY2" fmla="*/ 342900 h 685800"/>
                <a:gd name="connsiteX3" fmla="*/ 952442 w 1295342"/>
                <a:gd name="connsiteY3" fmla="*/ 685800 h 685800"/>
                <a:gd name="connsiteX4" fmla="*/ 0 w 1295342"/>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342" h="685800">
                  <a:moveTo>
                    <a:pt x="0" y="0"/>
                  </a:moveTo>
                  <a:lnTo>
                    <a:pt x="952442" y="0"/>
                  </a:lnTo>
                  <a:lnTo>
                    <a:pt x="1295342" y="342900"/>
                  </a:lnTo>
                  <a:lnTo>
                    <a:pt x="952442" y="685800"/>
                  </a:lnTo>
                  <a:lnTo>
                    <a:pt x="0" y="685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Ins="288000" rtlCol="0" anchor="ctr">
              <a:noAutofit/>
            </a:bodyPr>
            <a:lstStyle/>
            <a:p>
              <a:pPr algn="ctr"/>
              <a:r>
                <a:rPr lang="en-US" altLang="zh-CN" sz="1400" b="1" dirty="0" smtClean="0"/>
                <a:t>05</a:t>
              </a:r>
              <a:endParaRPr lang="en-US" altLang="zh-CN" sz="1400" b="1" dirty="0" smtClean="0"/>
            </a:p>
          </p:txBody>
        </p:sp>
      </p:grpSp>
    </p:spTree>
    <p:custDataLst>
      <p:tags r:id="rId2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dirty="0"/>
              <a:t>Thank You!</a:t>
            </a:r>
            <a:endParaRPr lang="en-US" dirty="0"/>
          </a:p>
        </p:txBody>
      </p:sp>
      <p:sp>
        <p:nvSpPr>
          <p:cNvPr id="3" name="文本占位符 2"/>
          <p:cNvSpPr>
            <a:spLocks noGrp="1"/>
          </p:cNvSpPr>
          <p:nvPr>
            <p:ph type="body" idx="1"/>
            <p:custDataLst>
              <p:tags r:id="rId2"/>
            </p:custDataLst>
          </p:nvPr>
        </p:nvSpPr>
        <p:spPr>
          <a:xfrm>
            <a:off x="4986150" y="3488625"/>
            <a:ext cx="6501600" cy="694800"/>
          </a:xfrm>
        </p:spPr>
        <p:txBody>
          <a:bodyPr/>
          <a:lstStyle/>
          <a:p>
            <a:r>
              <a:rPr lang="en-US" altLang="zh-CN" dirty="0"/>
              <a:t>Happy Learning!</a:t>
            </a:r>
            <a:endParaRPr lang="en-US" altLang="zh-CN"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b="1" dirty="0"/>
              <a:t>Introduction</a:t>
            </a:r>
            <a:endParaRPr lang="en-US" altLang="zh-CN" b="1" dirty="0"/>
          </a:p>
        </p:txBody>
      </p:sp>
      <p:sp>
        <p:nvSpPr>
          <p:cNvPr id="3" name="文本框 2"/>
          <p:cNvSpPr txBox="1"/>
          <p:nvPr>
            <p:custDataLst>
              <p:tags r:id="rId2"/>
            </p:custDataLst>
          </p:nvPr>
        </p:nvSpPr>
        <p:spPr>
          <a:xfrm>
            <a:off x="838800" y="1439120"/>
            <a:ext cx="10515600" cy="4352400"/>
          </a:xfrm>
          <a:prstGeom prst="rect">
            <a:avLst/>
          </a:prstGeom>
        </p:spPr>
        <p:txBody>
          <a:bodyPr>
            <a:normAutofit/>
          </a:bodyPr>
          <a:lstStyle>
            <a:defPPr>
              <a:defRPr lang="zh-CN"/>
            </a:defPPr>
            <a:lvl1pPr marL="228600" lvl="0" indent="-228600">
              <a:lnSpc>
                <a:spcPct val="90000"/>
              </a:lnSpc>
              <a:spcBef>
                <a:spcPts val="1000"/>
              </a:spcBef>
              <a:buFont typeface="Arial" panose="020B0604020202090204" pitchFamily="34" charset="0"/>
              <a:buChar char="•"/>
              <a:defRPr sz="2800"/>
            </a:lvl1pPr>
            <a:lvl2pPr marL="685800" lvl="1" indent="-228600">
              <a:lnSpc>
                <a:spcPct val="90000"/>
              </a:lnSpc>
              <a:spcBef>
                <a:spcPts val="500"/>
              </a:spcBef>
              <a:buFont typeface="Arial" panose="020B0604020202090204" pitchFamily="34" charset="0"/>
              <a:buChar char="•"/>
              <a:defRPr sz="2400"/>
            </a:lvl2pPr>
            <a:lvl3pPr marL="1143000" lvl="2" indent="-228600">
              <a:lnSpc>
                <a:spcPct val="90000"/>
              </a:lnSpc>
              <a:spcBef>
                <a:spcPts val="500"/>
              </a:spcBef>
              <a:buFont typeface="Arial" panose="020B0604020202090204" pitchFamily="34" charset="0"/>
              <a:buChar char="•"/>
              <a:defRPr sz="2000"/>
            </a:lvl3pPr>
            <a:lvl4pPr marL="1600200" lvl="3" indent="-228600">
              <a:lnSpc>
                <a:spcPct val="90000"/>
              </a:lnSpc>
              <a:spcBef>
                <a:spcPts val="500"/>
              </a:spcBef>
              <a:buFont typeface="Arial" panose="020B0604020202090204" pitchFamily="34" charset="0"/>
              <a:buChar char="•"/>
            </a:lvl4pPr>
            <a:lvl5pPr marL="2057400" lvl="4"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indent="0" algn="just">
              <a:buNone/>
            </a:pPr>
            <a:r>
              <a:rPr lang="zh-CN" altLang="en-US" sz="1800" dirty="0">
                <a:solidFill>
                  <a:schemeClr val="tx1"/>
                </a:solidFill>
                <a:uFillTx/>
              </a:rPr>
              <a:t>Project is suppose to help people in exploring better facilities around their neighborhood. It will help them take smart and efficient decisions on selecting great neighborhood in Scarborough, Toranto.</a:t>
            </a:r>
            <a:endParaRPr lang="zh-CN" altLang="en-US" sz="1800" dirty="0">
              <a:solidFill>
                <a:schemeClr val="tx1"/>
              </a:solidFill>
              <a:uFillTx/>
            </a:endParaRPr>
          </a:p>
          <a:p>
            <a:pPr marL="0" indent="0" algn="just">
              <a:buNone/>
            </a:pPr>
            <a:r>
              <a:rPr lang="zh-CN" altLang="en-US" sz="1800" dirty="0">
                <a:solidFill>
                  <a:schemeClr val="tx1"/>
                </a:solidFill>
                <a:uFillTx/>
              </a:rPr>
              <a:t>This Project aims to perform analysis of facilities for people migrating to Scarborough in search of a better neighborhood as a comparative analysis between neighborhoods. The facilities are median house pricing, better schools, crime rate, road connectivity, weather conditions, emergency help, water resources both fresh and waste water facilities.</a:t>
            </a:r>
            <a:endParaRPr lang="zh-CN" altLang="en-US" sz="1800" dirty="0">
              <a:solidFill>
                <a:schemeClr val="tx1"/>
              </a:solidFill>
              <a:uFillTx/>
            </a:endParaRPr>
          </a:p>
          <a:p>
            <a:pPr marL="0" indent="0">
              <a:buNone/>
            </a:pPr>
            <a:r>
              <a:rPr lang="zh-CN" altLang="en-US" sz="1800" b="1" u="sng" dirty="0">
                <a:solidFill>
                  <a:schemeClr val="tx1"/>
                </a:solidFill>
                <a:uFillTx/>
              </a:rPr>
              <a:t>Following are expected out of this project deliverable:</a:t>
            </a:r>
            <a:endParaRPr lang="zh-CN" altLang="en-US" sz="1800" dirty="0">
              <a:solidFill>
                <a:schemeClr val="tx1"/>
              </a:solidFill>
              <a:uFillTx/>
            </a:endParaRPr>
          </a:p>
          <a:p>
            <a:pPr marL="0" indent="0">
              <a:buNone/>
            </a:pPr>
            <a:r>
              <a:rPr lang="zh-CN" altLang="en-US" sz="1800" dirty="0">
                <a:solidFill>
                  <a:schemeClr val="tx1"/>
                </a:solidFill>
                <a:uFillTx/>
              </a:rPr>
              <a:t>1. Sorted list of houses in terms of pricing</a:t>
            </a:r>
            <a:endParaRPr lang="zh-CN" altLang="en-US" sz="1800" dirty="0">
              <a:solidFill>
                <a:schemeClr val="tx1"/>
              </a:solidFill>
              <a:uFillTx/>
            </a:endParaRPr>
          </a:p>
          <a:p>
            <a:pPr marL="0" indent="0">
              <a:buNone/>
            </a:pPr>
            <a:r>
              <a:rPr lang="zh-CN" altLang="en-US" sz="1800" dirty="0">
                <a:solidFill>
                  <a:schemeClr val="tx1"/>
                </a:solidFill>
                <a:uFillTx/>
              </a:rPr>
              <a:t>2. Sorted list of schools in terms of location, fees, rating and reviews</a:t>
            </a:r>
            <a:endParaRPr lang="zh-CN" altLang="en-US" sz="1800" dirty="0">
              <a:solidFill>
                <a:schemeClr val="tx1"/>
              </a:solidFill>
              <a:uFillTx/>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838200" y="363855"/>
            <a:ext cx="10515600" cy="766445"/>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en-US" altLang="zh-CN" sz="3200" b="1" dirty="0" smtClean="0">
                <a:solidFill>
                  <a:schemeClr val="tx1"/>
                </a:solidFill>
                <a:uFillTx/>
              </a:rPr>
              <a:t>Data used for Project</a:t>
            </a:r>
            <a:endParaRPr lang="en-US" altLang="zh-CN" sz="3200" b="1" dirty="0" smtClean="0">
              <a:solidFill>
                <a:schemeClr val="tx1"/>
              </a:solidFill>
              <a:uFillTx/>
            </a:endParaRPr>
          </a:p>
        </p:txBody>
      </p:sp>
      <p:sp>
        <p:nvSpPr>
          <p:cNvPr id="6" name="文本框 5"/>
          <p:cNvSpPr txBox="1"/>
          <p:nvPr>
            <p:custDataLst>
              <p:tags r:id="rId2"/>
            </p:custDataLst>
          </p:nvPr>
        </p:nvSpPr>
        <p:spPr>
          <a:xfrm>
            <a:off x="697230" y="1346200"/>
            <a:ext cx="11064875" cy="4778375"/>
          </a:xfrm>
          <a:prstGeom prst="rect">
            <a:avLst/>
          </a:prstGeom>
        </p:spPr>
        <p:txBody>
          <a:bodyPr vert="horz" lIns="91440" tIns="45720" rIns="91440" bIns="45720" rtlCol="0">
            <a:noAutofit/>
          </a:bodyPr>
          <a:lstStyle>
            <a:lvl1pPr marL="228600" indent="-228600">
              <a:lnSpc>
                <a:spcPct val="90000"/>
              </a:lnSpc>
              <a:spcBef>
                <a:spcPts val="1000"/>
              </a:spcBef>
              <a:buFont typeface="Arial" panose="020B0604020202090204" pitchFamily="34" charset="0"/>
              <a:buChar char="•"/>
              <a:defRPr sz="2400"/>
            </a:lvl1pPr>
            <a:lvl2pPr marL="685800" lvl="1" indent="-228600">
              <a:lnSpc>
                <a:spcPct val="90000"/>
              </a:lnSpc>
              <a:spcBef>
                <a:spcPts val="500"/>
              </a:spcBef>
              <a:buFont typeface="Arial" panose="020B0604020202090204" pitchFamily="34" charset="0"/>
              <a:buChar char="•"/>
              <a:defRPr sz="2200"/>
            </a:lvl2pPr>
            <a:lvl3pPr marL="1143000" lvl="2" indent="-228600">
              <a:lnSpc>
                <a:spcPct val="90000"/>
              </a:lnSpc>
              <a:spcBef>
                <a:spcPts val="500"/>
              </a:spcBef>
              <a:buFont typeface="Arial" panose="020B0604020202090204" pitchFamily="34" charset="0"/>
              <a:buChar char="•"/>
              <a:defRPr sz="2000"/>
            </a:lvl3pPr>
            <a:lvl4pPr marL="1600200" lvl="3" indent="-228600">
              <a:lnSpc>
                <a:spcPct val="90000"/>
              </a:lnSpc>
              <a:spcBef>
                <a:spcPts val="500"/>
              </a:spcBef>
              <a:buFont typeface="Arial" panose="020B0604020202090204" pitchFamily="34" charset="0"/>
              <a:buChar char="•"/>
            </a:lvl4pPr>
            <a:lvl5pPr marL="2057400" lvl="4"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indent="0">
              <a:buNone/>
            </a:pPr>
            <a:r>
              <a:rPr lang="zh-CN" altLang="en-US" sz="1800" b="1" dirty="0">
                <a:solidFill>
                  <a:schemeClr val="tx1"/>
                </a:solidFill>
                <a:uFillTx/>
              </a:rPr>
              <a:t>Data Link: https://en.wikipedia.org/wiki/List_of_postal_codes_of_Canada:_M</a:t>
            </a:r>
            <a:endParaRPr lang="zh-CN" altLang="en-US" sz="1800" b="1" dirty="0">
              <a:solidFill>
                <a:schemeClr val="tx1"/>
              </a:solidFill>
              <a:uFillTx/>
            </a:endParaRPr>
          </a:p>
          <a:p>
            <a:pPr marL="0" indent="0">
              <a:buNone/>
            </a:pPr>
            <a:endParaRPr lang="zh-CN" altLang="en-US" sz="1800" dirty="0">
              <a:solidFill>
                <a:schemeClr val="tx1"/>
              </a:solidFill>
              <a:uFillTx/>
            </a:endParaRPr>
          </a:p>
          <a:p>
            <a:pPr marL="0" indent="0">
              <a:buNone/>
            </a:pPr>
            <a:r>
              <a:rPr lang="en-US" altLang="zh-CN" sz="1800" dirty="0">
                <a:solidFill>
                  <a:schemeClr val="tx1"/>
                </a:solidFill>
                <a:uFillTx/>
              </a:rPr>
              <a:t>Have used </a:t>
            </a:r>
            <a:r>
              <a:rPr lang="zh-CN" altLang="en-US" sz="1800" dirty="0">
                <a:solidFill>
                  <a:schemeClr val="tx1"/>
                </a:solidFill>
                <a:uFillTx/>
              </a:rPr>
              <a:t>Scarborough dataset which we scrapped from wikipedia on Week 3. Dataset consisting of latitude and longitude, zip codes.</a:t>
            </a:r>
            <a:endParaRPr lang="zh-CN" altLang="en-US" sz="1800" dirty="0">
              <a:solidFill>
                <a:schemeClr val="tx1"/>
              </a:solidFill>
              <a:uFillTx/>
            </a:endParaRPr>
          </a:p>
          <a:p>
            <a:pPr marL="0" indent="0">
              <a:buNone/>
            </a:pPr>
            <a:endParaRPr lang="zh-CN" altLang="en-US" sz="1800" dirty="0">
              <a:solidFill>
                <a:schemeClr val="tx1"/>
              </a:solidFill>
              <a:uFillTx/>
            </a:endParaRPr>
          </a:p>
          <a:p>
            <a:pPr marL="0" indent="0">
              <a:buNone/>
            </a:pPr>
            <a:r>
              <a:rPr lang="zh-CN" altLang="en-US" sz="1800" b="1" u="sng" dirty="0">
                <a:solidFill>
                  <a:schemeClr val="tx1"/>
                </a:solidFill>
                <a:uFillTx/>
              </a:rPr>
              <a:t>Foursquare API Data:</a:t>
            </a:r>
            <a:endParaRPr lang="zh-CN" altLang="en-US" sz="1800" dirty="0">
              <a:solidFill>
                <a:schemeClr val="tx1"/>
              </a:solidFill>
              <a:uFillTx/>
            </a:endParaRPr>
          </a:p>
          <a:p>
            <a:pPr marL="0" indent="0" algn="just">
              <a:buNone/>
            </a:pPr>
            <a:r>
              <a:rPr lang="zh-CN" altLang="en-US" sz="1800" dirty="0">
                <a:solidFill>
                  <a:schemeClr val="tx1"/>
                </a:solidFill>
                <a:uFillTx/>
              </a:rPr>
              <a:t>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endParaRPr lang="zh-CN" altLang="en-US" sz="1800" dirty="0">
              <a:solidFill>
                <a:schemeClr val="tx1"/>
              </a:solidFill>
              <a:uFillTx/>
            </a:endParaRPr>
          </a:p>
          <a:p>
            <a:pPr marL="0" indent="0" algn="just">
              <a:buNone/>
            </a:pPr>
            <a:endParaRPr lang="zh-CN" altLang="en-US" sz="1800" dirty="0">
              <a:solidFill>
                <a:schemeClr val="tx1"/>
              </a:solidFill>
              <a:uFillTx/>
            </a:endParaRPr>
          </a:p>
          <a:p>
            <a:pPr marL="0" indent="0" algn="just">
              <a:buNone/>
            </a:pPr>
            <a:r>
              <a:rPr lang="zh-CN" altLang="en-US" sz="1800" dirty="0">
                <a:solidFill>
                  <a:schemeClr val="tx1"/>
                </a:solidFill>
                <a:uFillTx/>
              </a:rPr>
              <a:t>After finding the list of neighborhoods, we then connect to the Foursquare API to gather information about venues inside each neighborhood. For each neighborhood, we have chosen the radius to be 100 meter.</a:t>
            </a:r>
            <a:endParaRPr lang="zh-CN" altLang="en-US" sz="1800" dirty="0">
              <a:solidFill>
                <a:schemeClr val="tx1"/>
              </a:solidFill>
              <a:uFillTx/>
            </a:endParaRPr>
          </a:p>
          <a:p>
            <a:pPr marL="0" indent="0" algn="just">
              <a:buNone/>
            </a:pPr>
            <a:endParaRPr lang="zh-CN" altLang="en-US" sz="1800" dirty="0">
              <a:solidFill>
                <a:schemeClr val="tx1"/>
              </a:solidFill>
              <a:uFillTx/>
            </a:endParaRPr>
          </a:p>
          <a:p>
            <a:pPr marL="0" indent="0" algn="just">
              <a:buNone/>
            </a:pPr>
            <a:endParaRPr lang="zh-CN" altLang="en-US" sz="1800" dirty="0">
              <a:solidFill>
                <a:schemeClr val="tx1"/>
              </a:solidFill>
              <a:uFillTx/>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1851"/>
          <a:stretch>
            <a:fillRect/>
          </a:stretch>
        </p:blipFill>
        <p:spPr>
          <a:xfrm>
            <a:off x="5184000" y="457200"/>
            <a:ext cx="6170400" cy="5403600"/>
          </a:xfrm>
          <a:prstGeom prst="rect">
            <a:avLst/>
          </a:prstGeom>
        </p:spPr>
      </p:pic>
      <p:sp>
        <p:nvSpPr>
          <p:cNvPr id="2" name="文本框 1"/>
          <p:cNvSpPr txBox="1"/>
          <p:nvPr>
            <p:custDataLst>
              <p:tags r:id="rId3"/>
            </p:custDataLst>
          </p:nvPr>
        </p:nvSpPr>
        <p:spPr>
          <a:xfrm>
            <a:off x="266700" y="457200"/>
            <a:ext cx="4737100" cy="843280"/>
          </a:xfrm>
          <a:prstGeom prst="rect">
            <a:avLst/>
          </a:prstGeom>
        </p:spPr>
        <p:txBody>
          <a:bodyPr vert="horz" lIns="91440" tIns="45720" rIns="91440" bIns="45720" rtlCol="0" anchor="b">
            <a:normAutofit/>
          </a:bodyPr>
          <a:lstStyle>
            <a:defPPr>
              <a:defRPr lang="zh-CN"/>
            </a:defPPr>
            <a:lvl1pPr>
              <a:defRPr sz="3200"/>
            </a:lvl1pPr>
          </a:lstStyle>
          <a:p>
            <a:r>
              <a:rPr lang="en-US" b="1" dirty="0" smtClean="0">
                <a:latin typeface="+mj-lt"/>
                <a:ea typeface="+mj-ea"/>
                <a:cs typeface="+mj-cs"/>
              </a:rPr>
              <a:t>Data for project Contd..</a:t>
            </a:r>
            <a:endParaRPr lang="en-US" b="1" dirty="0">
              <a:latin typeface="+mj-lt"/>
              <a:ea typeface="+mj-ea"/>
              <a:cs typeface="+mj-cs"/>
            </a:endParaRPr>
          </a:p>
        </p:txBody>
      </p:sp>
      <p:sp>
        <p:nvSpPr>
          <p:cNvPr id="4" name="文本框 3"/>
          <p:cNvSpPr txBox="1"/>
          <p:nvPr>
            <p:custDataLst>
              <p:tags r:id="rId4"/>
            </p:custDataLst>
          </p:nvPr>
        </p:nvSpPr>
        <p:spPr>
          <a:xfrm>
            <a:off x="552450" y="1433195"/>
            <a:ext cx="4165600" cy="4703445"/>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lvl2pPr>
            <a:lvl3pPr indent="0">
              <a:buNone/>
              <a:defRPr sz="1600"/>
            </a:lvl3pPr>
            <a:lvl4pPr indent="0">
              <a:buNone/>
              <a:defRPr sz="1400"/>
            </a:lvl4pPr>
            <a:lvl5pPr indent="0">
              <a:buNone/>
              <a:defRPr sz="1400"/>
            </a:lvl5pPr>
            <a:lvl6pPr indent="0">
              <a:buNone/>
              <a:defRPr sz="1400"/>
            </a:lvl6pPr>
            <a:lvl7pPr indent="0">
              <a:buNone/>
              <a:defRPr sz="1400"/>
            </a:lvl7pPr>
            <a:lvl8pPr indent="0">
              <a:buNone/>
              <a:defRPr sz="1400"/>
            </a:lvl8pPr>
            <a:lvl9pPr indent="0">
              <a:buNone/>
              <a:defRPr sz="1400"/>
            </a:lvl9pPr>
          </a:lstStyle>
          <a:p>
            <a:pPr marL="0" indent="0" algn="just">
              <a:buNone/>
            </a:pPr>
            <a:r>
              <a:rPr lang="zh-CN" altLang="en-US" dirty="0">
                <a:uFillTx/>
                <a:sym typeface="+mn-ea"/>
              </a:rPr>
              <a:t>The data retrieved from Foursquare contained information of venues within a specified distance of the longitude and latitude of the postcodes. The information obtained per venue will be as follows:</a:t>
            </a:r>
            <a:endParaRPr lang="zh-CN" altLang="en-US" dirty="0">
              <a:solidFill>
                <a:schemeClr val="tx1"/>
              </a:solidFill>
              <a:uFillTx/>
            </a:endParaRPr>
          </a:p>
          <a:p>
            <a:pPr marL="0" indent="0" algn="just">
              <a:buNone/>
            </a:pPr>
            <a:endParaRPr lang="zh-CN" altLang="en-US" dirty="0">
              <a:solidFill>
                <a:schemeClr val="tx1"/>
              </a:solidFill>
              <a:uFillTx/>
            </a:endParaRPr>
          </a:p>
          <a:p>
            <a:pPr marL="0" indent="0" algn="just">
              <a:buNone/>
            </a:pPr>
            <a:r>
              <a:rPr lang="zh-CN" altLang="en-US" dirty="0">
                <a:uFillTx/>
                <a:sym typeface="+mn-ea"/>
              </a:rPr>
              <a:t>1. Neighborhood</a:t>
            </a:r>
            <a:endParaRPr lang="zh-CN" altLang="en-US" dirty="0">
              <a:solidFill>
                <a:schemeClr val="tx1"/>
              </a:solidFill>
              <a:uFillTx/>
            </a:endParaRPr>
          </a:p>
          <a:p>
            <a:pPr marL="0" indent="0" algn="just">
              <a:buNone/>
            </a:pPr>
            <a:r>
              <a:rPr lang="zh-CN" altLang="en-US" dirty="0">
                <a:uFillTx/>
                <a:sym typeface="+mn-ea"/>
              </a:rPr>
              <a:t>2. Neighborhood Latitude</a:t>
            </a:r>
            <a:endParaRPr lang="zh-CN" altLang="en-US" dirty="0">
              <a:solidFill>
                <a:schemeClr val="tx1"/>
              </a:solidFill>
              <a:uFillTx/>
            </a:endParaRPr>
          </a:p>
          <a:p>
            <a:pPr marL="0" indent="0" algn="just">
              <a:buNone/>
            </a:pPr>
            <a:r>
              <a:rPr lang="zh-CN" altLang="en-US" dirty="0">
                <a:uFillTx/>
                <a:sym typeface="+mn-ea"/>
              </a:rPr>
              <a:t>3. Neighborhood Longitude</a:t>
            </a:r>
            <a:endParaRPr lang="zh-CN" altLang="en-US" dirty="0">
              <a:solidFill>
                <a:schemeClr val="tx1"/>
              </a:solidFill>
              <a:uFillTx/>
            </a:endParaRPr>
          </a:p>
          <a:p>
            <a:pPr marL="0" indent="0" algn="just">
              <a:buNone/>
            </a:pPr>
            <a:r>
              <a:rPr lang="zh-CN" altLang="en-US" dirty="0">
                <a:uFillTx/>
                <a:sym typeface="+mn-ea"/>
              </a:rPr>
              <a:t>4. Venue</a:t>
            </a:r>
            <a:endParaRPr lang="zh-CN" altLang="en-US" dirty="0">
              <a:solidFill>
                <a:schemeClr val="tx1"/>
              </a:solidFill>
              <a:uFillTx/>
            </a:endParaRPr>
          </a:p>
          <a:p>
            <a:pPr marL="0" indent="0" algn="just">
              <a:buNone/>
            </a:pPr>
            <a:r>
              <a:rPr lang="zh-CN" altLang="en-US" dirty="0">
                <a:uFillTx/>
                <a:sym typeface="+mn-ea"/>
              </a:rPr>
              <a:t>5. Name of the venue</a:t>
            </a:r>
            <a:endParaRPr lang="zh-CN" altLang="en-US" dirty="0">
              <a:solidFill>
                <a:schemeClr val="tx1"/>
              </a:solidFill>
              <a:uFillTx/>
            </a:endParaRPr>
          </a:p>
          <a:p>
            <a:pPr marL="0" indent="0" algn="just">
              <a:buNone/>
            </a:pPr>
            <a:r>
              <a:rPr lang="zh-CN" altLang="en-US" dirty="0">
                <a:uFillTx/>
                <a:sym typeface="+mn-ea"/>
              </a:rPr>
              <a:t>6. Venue Latitude</a:t>
            </a:r>
            <a:endParaRPr lang="zh-CN" altLang="en-US" dirty="0">
              <a:solidFill>
                <a:schemeClr val="tx1"/>
              </a:solidFill>
              <a:uFillTx/>
            </a:endParaRPr>
          </a:p>
          <a:p>
            <a:pPr marL="0" indent="0" algn="just">
              <a:buNone/>
            </a:pPr>
            <a:r>
              <a:rPr lang="zh-CN" altLang="en-US" dirty="0">
                <a:uFillTx/>
                <a:sym typeface="+mn-ea"/>
              </a:rPr>
              <a:t>7. Venue Longitude</a:t>
            </a:r>
            <a:endParaRPr lang="zh-CN" altLang="en-US" dirty="0">
              <a:solidFill>
                <a:schemeClr val="tx1"/>
              </a:solidFill>
              <a:uFillTx/>
            </a:endParaRPr>
          </a:p>
          <a:p>
            <a:pPr marL="0" indent="0" algn="just">
              <a:buNone/>
            </a:pPr>
            <a:r>
              <a:rPr lang="zh-CN" altLang="en-US" dirty="0">
                <a:uFillTx/>
                <a:sym typeface="+mn-ea"/>
              </a:rPr>
              <a:t>8. Venue Category</a:t>
            </a:r>
            <a:endParaRPr lang="zh-CN" altLang="en-US" dirty="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554600" y="297958"/>
            <a:ext cx="9082800" cy="939600"/>
          </a:xfrm>
          <a:prstGeom prst="rect">
            <a:avLst/>
          </a:prstGeom>
          <a:noFill/>
        </p:spPr>
        <p:txBody>
          <a:bodyPr wrap="square" rtlCol="0" anchor="ctr" anchorCtr="0">
            <a:normAutofit/>
          </a:bodyPr>
          <a:lstStyle/>
          <a:p>
            <a:r>
              <a:rPr lang="en-US" altLang="zh-CN" sz="3600" b="1" dirty="0" smtClean="0">
                <a:latin typeface="+mj-lt"/>
                <a:ea typeface="+mj-ea"/>
                <a:cs typeface="+mj-cs"/>
              </a:rPr>
              <a:t>Scarborough Map</a:t>
            </a:r>
            <a:endParaRPr lang="en-US" altLang="zh-CN" sz="3600" b="1" dirty="0" smtClean="0">
              <a:latin typeface="+mj-lt"/>
              <a:ea typeface="+mj-ea"/>
              <a:cs typeface="+mj-cs"/>
            </a:endParaRPr>
          </a:p>
        </p:txBody>
      </p:sp>
      <p:pic>
        <p:nvPicPr>
          <p:cNvPr id="3" name="Picture 1"/>
          <p:cNvPicPr>
            <a:picLocks noChangeAspect="1"/>
          </p:cNvPicPr>
          <p:nvPr/>
        </p:nvPicPr>
        <p:blipFill>
          <a:blip r:embed="rId2"/>
          <a:stretch>
            <a:fillRect/>
          </a:stretch>
        </p:blipFill>
        <p:spPr>
          <a:xfrm>
            <a:off x="842645" y="1402715"/>
            <a:ext cx="10587990" cy="4773930"/>
          </a:xfrm>
          <a:prstGeom prst="rect">
            <a:avLst/>
          </a:prstGeom>
          <a:noFill/>
          <a:ln w="9525">
            <a:noFill/>
          </a:ln>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7493000" cy="584835"/>
          </a:xfrm>
          <a:prstGeom prst="rect">
            <a:avLst/>
          </a:prstGeom>
          <a:noFill/>
        </p:spPr>
        <p:txBody>
          <a:bodyPr wrap="square" rtlCol="0">
            <a:normAutofit/>
          </a:bodyPr>
          <a:lstStyle/>
          <a:p>
            <a:r>
              <a:rPr lang="en-US" altLang="zh-CN" sz="3200" b="1" smtClean="0">
                <a:solidFill>
                  <a:schemeClr val="tx1">
                    <a:lumMod val="85000"/>
                    <a:lumOff val="15000"/>
                  </a:schemeClr>
                </a:solidFill>
              </a:rPr>
              <a:t>Methodology</a:t>
            </a:r>
            <a:endParaRPr lang="en-US" altLang="zh-CN" sz="3200" b="1" smtClean="0">
              <a:solidFill>
                <a:schemeClr val="tx1">
                  <a:lumMod val="85000"/>
                  <a:lumOff val="15000"/>
                </a:schemeClr>
              </a:solidFill>
            </a:endParaRPr>
          </a:p>
        </p:txBody>
      </p:sp>
      <p:sp>
        <p:nvSpPr>
          <p:cNvPr id="2" name="文本框 4"/>
          <p:cNvSpPr txBox="1"/>
          <p:nvPr>
            <p:custDataLst>
              <p:tags r:id="rId2"/>
            </p:custDataLst>
          </p:nvPr>
        </p:nvSpPr>
        <p:spPr>
          <a:xfrm>
            <a:off x="1459230" y="1518285"/>
            <a:ext cx="9290685" cy="1915160"/>
          </a:xfrm>
          <a:prstGeom prst="rect">
            <a:avLst/>
          </a:prstGeom>
          <a:noFill/>
        </p:spPr>
        <p:txBody>
          <a:bodyPr wrap="square" rtlCol="0">
            <a:normAutofit fontScale="90000"/>
          </a:bodyPr>
          <a:p>
            <a:r>
              <a:rPr lang="en-US" altLang="zh-CN" sz="2000" u="sng" smtClean="0">
                <a:solidFill>
                  <a:schemeClr val="tx1">
                    <a:lumMod val="85000"/>
                    <a:lumOff val="15000"/>
                  </a:schemeClr>
                </a:solidFill>
                <a:uFillTx/>
              </a:rPr>
              <a:t>Clustering Approach</a:t>
            </a:r>
            <a:endParaRPr lang="en-US" altLang="zh-CN" sz="2000" u="sng" smtClean="0">
              <a:solidFill>
                <a:schemeClr val="tx1">
                  <a:lumMod val="85000"/>
                  <a:lumOff val="15000"/>
                </a:schemeClr>
              </a:solidFill>
              <a:uFillTx/>
            </a:endParaRPr>
          </a:p>
          <a:p>
            <a:endParaRPr lang="en-US" altLang="zh-CN" sz="2000" u="sng" smtClean="0">
              <a:solidFill>
                <a:schemeClr val="tx1">
                  <a:lumMod val="85000"/>
                  <a:lumOff val="15000"/>
                </a:schemeClr>
              </a:solidFill>
              <a:uFillTx/>
            </a:endParaRPr>
          </a:p>
          <a:p>
            <a:pPr algn="just"/>
            <a:r>
              <a:rPr lang="en-US" altLang="zh-CN" sz="2000" smtClean="0">
                <a:solidFill>
                  <a:schemeClr val="tx1">
                    <a:lumMod val="85000"/>
                    <a:lumOff val="15000"/>
                  </a:schemeClr>
                </a:solidFill>
                <a:uFillTx/>
              </a:rPr>
              <a:t>To compare two cities, we decided to explore neighborhoods, segment them, and group them into clusters to find similar neighborhoods in a big city like Toronto. To  do that, we needed to cluster data that is a form of unsupervised machine learning: k-means clustering algorithm.</a:t>
            </a:r>
            <a:endParaRPr lang="en-US" altLang="zh-CN" sz="2000" smtClean="0">
              <a:solidFill>
                <a:schemeClr val="tx1">
                  <a:lumMod val="85000"/>
                  <a:lumOff val="15000"/>
                </a:schemeClr>
              </a:solidFill>
              <a:uFillTx/>
            </a:endParaRPr>
          </a:p>
        </p:txBody>
      </p:sp>
      <p:sp>
        <p:nvSpPr>
          <p:cNvPr id="3" name="文本框 4"/>
          <p:cNvSpPr txBox="1"/>
          <p:nvPr>
            <p:custDataLst>
              <p:tags r:id="rId3"/>
            </p:custDataLst>
          </p:nvPr>
        </p:nvSpPr>
        <p:spPr>
          <a:xfrm>
            <a:off x="1496060" y="3683000"/>
            <a:ext cx="9290685" cy="1915160"/>
          </a:xfrm>
          <a:prstGeom prst="rect">
            <a:avLst/>
          </a:prstGeom>
          <a:noFill/>
        </p:spPr>
        <p:txBody>
          <a:bodyPr wrap="square" rtlCol="0">
            <a:normAutofit fontScale="90000"/>
          </a:bodyPr>
          <a:p>
            <a:r>
              <a:rPr lang="en-US" altLang="zh-CN" sz="2000" u="sng" smtClean="0">
                <a:solidFill>
                  <a:schemeClr val="tx1">
                    <a:lumMod val="85000"/>
                    <a:lumOff val="15000"/>
                  </a:schemeClr>
                </a:solidFill>
                <a:uFillTx/>
              </a:rPr>
              <a:t>k-means clustering</a:t>
            </a:r>
            <a:endParaRPr lang="en-US" altLang="zh-CN" sz="2000" u="sng" smtClean="0">
              <a:solidFill>
                <a:schemeClr val="tx1">
                  <a:lumMod val="85000"/>
                  <a:lumOff val="15000"/>
                </a:schemeClr>
              </a:solidFill>
              <a:uFillTx/>
            </a:endParaRPr>
          </a:p>
          <a:p>
            <a:endParaRPr lang="en-US" altLang="zh-CN" sz="2000" u="sng" smtClean="0">
              <a:solidFill>
                <a:schemeClr val="tx1">
                  <a:lumMod val="85000"/>
                  <a:lumOff val="15000"/>
                </a:schemeClr>
              </a:solidFill>
              <a:uFillTx/>
            </a:endParaRPr>
          </a:p>
          <a:p>
            <a:pPr algn="just"/>
            <a:r>
              <a:rPr lang="en-US" altLang="zh-CN" sz="2000" smtClean="0">
                <a:solidFill>
                  <a:schemeClr val="tx1">
                    <a:lumMod val="85000"/>
                    <a:lumOff val="15000"/>
                  </a:schemeClr>
                </a:solidFill>
                <a:uFillTx/>
              </a:rPr>
              <a:t>To compare two cities, we decided to explore neighborhoods, segment them, and group them into clusters to find similar neighborhoods in a big city like Toronto. To  do that, we needed to cluster data that is a form of unsupervised machine learning: k-means clustering algorithm.</a:t>
            </a:r>
            <a:endParaRPr lang="en-US" altLang="zh-CN" sz="2000" smtClean="0">
              <a:solidFill>
                <a:schemeClr val="tx1">
                  <a:lumMod val="85000"/>
                  <a:lumOff val="15000"/>
                </a:schemeClr>
              </a:solidFill>
              <a:uFillTx/>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3204210" cy="584835"/>
          </a:xfrm>
          <a:prstGeom prst="rect">
            <a:avLst/>
          </a:prstGeom>
          <a:noFill/>
        </p:spPr>
        <p:txBody>
          <a:bodyPr wrap="square" rtlCol="0">
            <a:normAutofit fontScale="60000"/>
          </a:bodyPr>
          <a:lstStyle/>
          <a:p>
            <a:r>
              <a:rPr lang="en-US" altLang="zh-CN" sz="3200" b="1" smtClean="0">
                <a:solidFill>
                  <a:schemeClr val="tx1">
                    <a:lumMod val="85000"/>
                    <a:lumOff val="15000"/>
                  </a:schemeClr>
                </a:solidFill>
              </a:rPr>
              <a:t>k-means clusteting contd..</a:t>
            </a:r>
            <a:endParaRPr lang="zh-CN" altLang="en-US" sz="3200" b="1" dirty="0">
              <a:solidFill>
                <a:schemeClr val="tx1">
                  <a:lumMod val="85000"/>
                  <a:lumOff val="15000"/>
                </a:schemeClr>
              </a:solidFill>
            </a:endParaRPr>
          </a:p>
        </p:txBody>
      </p:sp>
      <p:pic>
        <p:nvPicPr>
          <p:cNvPr id="2" name="Picture 2"/>
          <p:cNvPicPr>
            <a:picLocks noChangeAspect="1"/>
          </p:cNvPicPr>
          <p:nvPr/>
        </p:nvPicPr>
        <p:blipFill>
          <a:blip r:embed="rId2"/>
          <a:stretch>
            <a:fillRect/>
          </a:stretch>
        </p:blipFill>
        <p:spPr>
          <a:xfrm>
            <a:off x="890270" y="1388745"/>
            <a:ext cx="10411460" cy="4802505"/>
          </a:xfrm>
          <a:prstGeom prst="rect">
            <a:avLst/>
          </a:prstGeom>
          <a:noFill/>
          <a:ln w="9525">
            <a:noFill/>
          </a:ln>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5814695" cy="797560"/>
          </a:xfrm>
          <a:prstGeom prst="rect">
            <a:avLst/>
          </a:prstGeom>
          <a:noFill/>
        </p:spPr>
        <p:txBody>
          <a:bodyPr wrap="square" rtlCol="0">
            <a:normAutofit fontScale="70000"/>
          </a:bodyPr>
          <a:lstStyle/>
          <a:p>
            <a:r>
              <a:rPr lang="en-US" altLang="zh-CN" sz="3200" b="1" smtClean="0">
                <a:solidFill>
                  <a:schemeClr val="tx1">
                    <a:lumMod val="85000"/>
                    <a:lumOff val="15000"/>
                  </a:schemeClr>
                </a:solidFill>
              </a:rPr>
              <a:t>Most common values near neighborhood</a:t>
            </a:r>
            <a:endParaRPr lang="en-US" altLang="zh-CN" sz="3200" b="1" smtClean="0">
              <a:solidFill>
                <a:schemeClr val="tx1">
                  <a:lumMod val="85000"/>
                  <a:lumOff val="15000"/>
                </a:schemeClr>
              </a:solidFill>
            </a:endParaRPr>
          </a:p>
        </p:txBody>
      </p:sp>
      <p:pic>
        <p:nvPicPr>
          <p:cNvPr id="3" name="Picture 3"/>
          <p:cNvPicPr>
            <a:picLocks noChangeAspect="1"/>
          </p:cNvPicPr>
          <p:nvPr/>
        </p:nvPicPr>
        <p:blipFill>
          <a:blip r:embed="rId2"/>
          <a:stretch>
            <a:fillRect/>
          </a:stretch>
        </p:blipFill>
        <p:spPr>
          <a:xfrm>
            <a:off x="1607820" y="1263650"/>
            <a:ext cx="8976360" cy="5057140"/>
          </a:xfrm>
          <a:prstGeom prst="rect">
            <a:avLst/>
          </a:prstGeom>
          <a:noFill/>
          <a:ln w="9525">
            <a:noFill/>
          </a:ln>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459230" y="803910"/>
            <a:ext cx="5814695" cy="557530"/>
          </a:xfrm>
          <a:prstGeom prst="rect">
            <a:avLst/>
          </a:prstGeom>
          <a:noFill/>
        </p:spPr>
        <p:txBody>
          <a:bodyPr wrap="square" rtlCol="0">
            <a:normAutofit lnSpcReduction="10000"/>
          </a:bodyPr>
          <a:lstStyle/>
          <a:p>
            <a:r>
              <a:rPr lang="en-US" altLang="zh-CN" sz="3200" b="1" smtClean="0">
                <a:solidFill>
                  <a:schemeClr val="tx1">
                    <a:lumMod val="85000"/>
                    <a:lumOff val="15000"/>
                  </a:schemeClr>
                </a:solidFill>
              </a:rPr>
              <a:t>Results</a:t>
            </a:r>
            <a:endParaRPr lang="en-US" altLang="zh-CN" sz="3200" b="1" smtClean="0">
              <a:solidFill>
                <a:schemeClr val="tx1">
                  <a:lumMod val="85000"/>
                  <a:lumOff val="15000"/>
                </a:schemeClr>
              </a:solidFill>
            </a:endParaRPr>
          </a:p>
        </p:txBody>
      </p:sp>
      <p:sp>
        <p:nvSpPr>
          <p:cNvPr id="2" name="文本框 4"/>
          <p:cNvSpPr txBox="1"/>
          <p:nvPr>
            <p:custDataLst>
              <p:tags r:id="rId2"/>
            </p:custDataLst>
          </p:nvPr>
        </p:nvSpPr>
        <p:spPr>
          <a:xfrm>
            <a:off x="3503930" y="1361440"/>
            <a:ext cx="5814695" cy="557530"/>
          </a:xfrm>
          <a:prstGeom prst="rect">
            <a:avLst/>
          </a:prstGeom>
          <a:noFill/>
        </p:spPr>
        <p:txBody>
          <a:bodyPr wrap="square" rtlCol="0">
            <a:normAutofit fontScale="90000"/>
          </a:bodyPr>
          <a:p>
            <a:r>
              <a:rPr lang="en-US" altLang="zh-CN" sz="3200" b="1" smtClean="0">
                <a:solidFill>
                  <a:schemeClr val="tx1">
                    <a:lumMod val="85000"/>
                    <a:lumOff val="15000"/>
                  </a:schemeClr>
                </a:solidFill>
              </a:rPr>
              <a:t>Map of clusters in Scarborough</a:t>
            </a:r>
            <a:endParaRPr lang="en-US" altLang="zh-CN" sz="3200" b="1" smtClean="0">
              <a:solidFill>
                <a:schemeClr val="tx1">
                  <a:lumMod val="85000"/>
                  <a:lumOff val="15000"/>
                </a:schemeClr>
              </a:solidFill>
            </a:endParaRPr>
          </a:p>
        </p:txBody>
      </p:sp>
      <p:pic>
        <p:nvPicPr>
          <p:cNvPr id="4" name="Picture 4"/>
          <p:cNvPicPr>
            <a:picLocks noChangeAspect="1"/>
          </p:cNvPicPr>
          <p:nvPr/>
        </p:nvPicPr>
        <p:blipFill>
          <a:blip r:embed="rId3"/>
          <a:stretch>
            <a:fillRect/>
          </a:stretch>
        </p:blipFill>
        <p:spPr>
          <a:xfrm>
            <a:off x="2319655" y="2030095"/>
            <a:ext cx="7614920" cy="4276725"/>
          </a:xfrm>
          <a:prstGeom prst="rect">
            <a:avLst/>
          </a:prstGeom>
          <a:noFill/>
          <a:ln w="9525">
            <a:noFill/>
          </a:ln>
        </p:spPr>
      </p:pic>
    </p:spTree>
    <p:custDataLst>
      <p:tags r:id="rId4"/>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178"/>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78"/>
  <p:tag name="KSO_WM_UNIT_TYPE" val="f"/>
  <p:tag name="KSO_WM_UNIT_INDEX" val="1"/>
  <p:tag name="KSO_WM_UNIT_ID" val="custom160178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12.xml><?xml version="1.0" encoding="utf-8"?>
<p:tagLst xmlns:p="http://schemas.openxmlformats.org/presentationml/2006/main">
  <p:tag name="KSO_WM_TEMPLATE_CATEGORY" val="custom"/>
  <p:tag name="KSO_WM_TEMPLATE_INDEX" val="160178"/>
  <p:tag name="KSO_WM_TAG_VERSION" val="1.0"/>
  <p:tag name="KSO_WM_SLIDE_ID" val="custom160178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d"/>
  <p:tag name="KSO_WM_UNIT_INDEX" val="1"/>
  <p:tag name="KSO_WM_UNIT_ID" val="custom160178_4*d*1"/>
  <p:tag name="KSO_WM_UNIT_CLEAR" val="0"/>
  <p:tag name="KSO_WM_UNIT_LAYERLEVEL" val="1"/>
  <p:tag name="KSO_WM_UNIT_VALUE" val="1500*1713"/>
  <p:tag name="KSO_WM_UNIT_HIGHLIGHT" val="0"/>
  <p:tag name="KSO_WM_UNIT_COMPATIBLE" val="0"/>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78"/>
  <p:tag name="KSO_WM_UNIT_TYPE" val="f"/>
  <p:tag name="KSO_WM_UNIT_INDEX" val="1"/>
  <p:tag name="KSO_WM_UNIT_ID" val="custom160178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6.xml><?xml version="1.0" encoding="utf-8"?>
<p:tagLst xmlns:p="http://schemas.openxmlformats.org/presentationml/2006/main">
  <p:tag name="KSO_WM_TEMPLATE_CATEGORY" val="custom"/>
  <p:tag name="KSO_WM_TEMPLATE_INDEX" val="160178"/>
  <p:tag name="KSO_WM_TAG_VERSION" val="1.0"/>
  <p:tag name="KSO_WM_SLIDE_ID" val="custom160178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8.xml><?xml version="1.0" encoding="utf-8"?>
<p:tagLst xmlns:p="http://schemas.openxmlformats.org/presentationml/2006/main">
  <p:tag name="KSO_WM_TEMPLATE_CATEGORY" val="custom"/>
  <p:tag name="KSO_WM_TEMPLATE_INDEX" val="160178"/>
  <p:tag name="KSO_WM_TAG_VERSION" val="1.0"/>
  <p:tag name="KSO_WM_SLIDE_ID" val="custom160178_5"/>
  <p:tag name="KSO_WM_SLIDE_INDEX" val="5"/>
  <p:tag name="KSO_WM_SLIDE_ITEM_CNT" val="2"/>
  <p:tag name="KSO_WM_SLIDE_LAYOUT" val="a_f_d"/>
  <p:tag name="KSO_WM_SLIDE_LAYOUT_CNT" val="1_1_1"/>
  <p:tag name="KSO_WM_SLIDE_TYPE" val="text"/>
  <p:tag name="KSO_WM_BEAUTIFY_FLAG" val="#wm#"/>
  <p:tag name="KSO_WM_SLIDE_POSITION" val="122*112"/>
  <p:tag name="KSO_WM_SLIDE_SIZE" val="715*410"/>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6*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xml><?xml version="1.0" encoding="utf-8"?>
<p:tagLst xmlns:p="http://schemas.openxmlformats.org/presentationml/2006/main">
  <p:tag name="KSO_WM_TAG_VERSION" val="1.0"/>
  <p:tag name="KSO_WM_TEMPLATE_CATEGORY" val="custom"/>
  <p:tag name="KSO_WM_TEMPLATE_INDEX" val="160178"/>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6*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6*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2.xml><?xml version="1.0" encoding="utf-8"?>
<p:tagLst xmlns:p="http://schemas.openxmlformats.org/presentationml/2006/main">
  <p:tag name="KSO_WM_TEMPLATE_CATEGORY" val="custom"/>
  <p:tag name="KSO_WM_TEMPLATE_INDEX" val="160178"/>
  <p:tag name="KSO_WM_TAG_VERSION" val="1.0"/>
  <p:tag name="KSO_WM_SLIDE_ID" val="custom160178_6"/>
  <p:tag name="KSO_WM_SLIDE_INDEX" val="6"/>
  <p:tag name="KSO_WM_SLIDE_ITEM_CNT" val="1"/>
  <p:tag name="KSO_WM_SLIDE_LAYOUT" val="a_b_l"/>
  <p:tag name="KSO_WM_SLIDE_LAYOUT_CNT" val="1_1_1"/>
  <p:tag name="KSO_WM_SLIDE_TYPE" val="contents"/>
  <p:tag name="KSO_WM_BEAUTIFY_FLAG" val="#wm#"/>
  <p:tag name="KSO_WM_DIAGRAM_GROUP_CODE" val="l1-1"/>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7*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4.xml><?xml version="1.0" encoding="utf-8"?>
<p:tagLst xmlns:p="http://schemas.openxmlformats.org/presentationml/2006/main">
  <p:tag name="KSO_WM_TEMPLATE_CATEGORY" val="custom"/>
  <p:tag name="KSO_WM_TEMPLATE_INDEX" val="160178"/>
  <p:tag name="KSO_WM_TAG_VERSION" val="1.0"/>
  <p:tag name="KSO_WM_SLIDE_ID" val="custom160178_7"/>
  <p:tag name="KSO_WM_SLIDE_INDEX" val="7"/>
  <p:tag name="KSO_WM_SLIDE_ITEM_CNT" val="2"/>
  <p:tag name="KSO_WM_SLIDE_LAYOUT" val="a_b_l"/>
  <p:tag name="KSO_WM_SLIDE_LAYOUT_CNT" val="1_1_1"/>
  <p:tag name="KSO_WM_SLIDE_TYPE" val="contents"/>
  <p:tag name="KSO_WM_BEAUTIFY_FLAG" val="#wm#"/>
  <p:tag name="KSO_WM_DIAGRAM_GROUP_CODE" val="l1-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6.xml><?xml version="1.0" encoding="utf-8"?>
<p:tagLst xmlns:p="http://schemas.openxmlformats.org/presentationml/2006/main">
  <p:tag name="KSO_WM_TEMPLATE_CATEGORY" val="custom"/>
  <p:tag name="KSO_WM_TEMPLATE_INDEX" val="160178"/>
  <p:tag name="KSO_WM_TAG_VERSION" val="1.0"/>
  <p:tag name="KSO_WM_SLIDE_ID" val="custom160178_8"/>
  <p:tag name="KSO_WM_SLIDE_INDEX" val="8"/>
  <p:tag name="KSO_WM_SLIDE_ITEM_CNT" val="3"/>
  <p:tag name="KSO_WM_SLIDE_LAYOUT" val="a_b_l"/>
  <p:tag name="KSO_WM_SLIDE_LAYOUT_CNT" val="1_1_1"/>
  <p:tag name="KSO_WM_SLIDE_TYPE" val="contents"/>
  <p:tag name="KSO_WM_BEAUTIFY_FLAG" val="#wm#"/>
  <p:tag name="KSO_WM_DIAGRAM_GROUP_CODE" val="l1-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29.xml><?xml version="1.0" encoding="utf-8"?>
<p:tagLst xmlns:p="http://schemas.openxmlformats.org/presentationml/2006/main">
  <p:tag name="KSO_WM_TEMPLATE_CATEGORY" val="custom"/>
  <p:tag name="KSO_WM_TEMPLATE_INDEX" val="160178"/>
  <p:tag name="KSO_WM_TAG_VERSION" val="1.0"/>
  <p:tag name="KSO_WM_SLIDE_ID" val="custom160178_8"/>
  <p:tag name="KSO_WM_SLIDE_INDEX" val="8"/>
  <p:tag name="KSO_WM_SLIDE_ITEM_CNT" val="3"/>
  <p:tag name="KSO_WM_SLIDE_LAYOUT" val="a_b_l"/>
  <p:tag name="KSO_WM_SLIDE_LAYOUT_CNT" val="1_1_1"/>
  <p:tag name="KSO_WM_SLIDE_TYPE" val="contents"/>
  <p:tag name="KSO_WM_BEAUTIFY_FLAG" val="#wm#"/>
  <p:tag name="KSO_WM_DIAGRAM_GROUP_CODE" val="l1-1"/>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2"/>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32.xml><?xml version="1.0" encoding="utf-8"?>
<p:tagLst xmlns:p="http://schemas.openxmlformats.org/presentationml/2006/main">
  <p:tag name="KSO_WM_TEMPLATE_CATEGORY" val="custom"/>
  <p:tag name="KSO_WM_TEMPLATE_INDEX" val="160178"/>
  <p:tag name="KSO_WM_TAG_VERSION" val="1.0"/>
  <p:tag name="KSO_WM_SLIDE_ID" val="custom160178_8"/>
  <p:tag name="KSO_WM_SLIDE_INDEX" val="8"/>
  <p:tag name="KSO_WM_SLIDE_ITEM_CNT" val="3"/>
  <p:tag name="KSO_WM_SLIDE_LAYOUT" val="a_b_l"/>
  <p:tag name="KSO_WM_SLIDE_LAYOUT_CNT" val="1_1_1"/>
  <p:tag name="KSO_WM_SLIDE_TYPE" val="contents"/>
  <p:tag name="KSO_WM_BEAUTIFY_FLAG" val="#wm#"/>
  <p:tag name="KSO_WM_DIAGRAM_GROUP_CODE" val="l1-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8*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35.xml><?xml version="1.0" encoding="utf-8"?>
<p:tagLst xmlns:p="http://schemas.openxmlformats.org/presentationml/2006/main">
  <p:tag name="KSO_WM_TEMPLATE_CATEGORY" val="custom"/>
  <p:tag name="KSO_WM_TEMPLATE_INDEX" val="160178"/>
  <p:tag name="KSO_WM_TAG_VERSION" val="1.0"/>
  <p:tag name="KSO_WM_SLIDE_ID" val="custom160178_8"/>
  <p:tag name="KSO_WM_SLIDE_INDEX" val="8"/>
  <p:tag name="KSO_WM_SLIDE_ITEM_CNT" val="3"/>
  <p:tag name="KSO_WM_SLIDE_LAYOUT" val="a_b_l"/>
  <p:tag name="KSO_WM_SLIDE_LAYOUT_CNT" val="1_1_1"/>
  <p:tag name="KSO_WM_SLIDE_TYPE" val="contents"/>
  <p:tag name="KSO_WM_BEAUTIFY_FLAG" val="#wm#"/>
  <p:tag name="KSO_WM_DIAGRAM_GROUP_CODE" val="l1-1"/>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9*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1_1"/>
  <p:tag name="KSO_WM_UNIT_ID" val="custom160178_9*l_h_f*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38.xml><?xml version="1.0" encoding="utf-8"?>
<p:tagLst xmlns:p="http://schemas.openxmlformats.org/presentationml/2006/main">
  <p:tag name="KSO_WM_TEMPLATE_CATEGORY" val="custom"/>
  <p:tag name="KSO_WM_TEMPLATE_INDEX" val="160178"/>
  <p:tag name="KSO_WM_TAG_VERSION" val="1.0"/>
  <p:tag name="KSO_WM_SLIDE_ID" val="custom160178_9"/>
  <p:tag name="KSO_WM_SLIDE_INDEX" val="9"/>
  <p:tag name="KSO_WM_SLIDE_ITEM_CNT" val="4"/>
  <p:tag name="KSO_WM_SLIDE_LAYOUT" val="a_b_l"/>
  <p:tag name="KSO_WM_SLIDE_LAYOUT_CNT" val="1_1_1"/>
  <p:tag name="KSO_WM_SLIDE_TYPE" val="contents"/>
  <p:tag name="KSO_WM_BEAUTIFY_FLAG" val="#wm#"/>
  <p:tag name="KSO_WM_DIAGRAM_GROUP_CODE" val="l1-1"/>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9*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1*b*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24"/>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1_1"/>
  <p:tag name="KSO_WM_UNIT_ID" val="custom160178_9*l_h_f*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41.xml><?xml version="1.0" encoding="utf-8"?>
<p:tagLst xmlns:p="http://schemas.openxmlformats.org/presentationml/2006/main">
  <p:tag name="KSO_WM_TEMPLATE_CATEGORY" val="custom"/>
  <p:tag name="KSO_WM_TEMPLATE_INDEX" val="160178"/>
  <p:tag name="KSO_WM_TAG_VERSION" val="1.0"/>
  <p:tag name="KSO_WM_SLIDE_ID" val="custom160178_9"/>
  <p:tag name="KSO_WM_SLIDE_INDEX" val="9"/>
  <p:tag name="KSO_WM_SLIDE_ITEM_CNT" val="4"/>
  <p:tag name="KSO_WM_SLIDE_LAYOUT" val="a_b_l"/>
  <p:tag name="KSO_WM_SLIDE_LAYOUT_CNT" val="1_1_1"/>
  <p:tag name="KSO_WM_SLIDE_TYPE" val="contents"/>
  <p:tag name="KSO_WM_BEAUTIFY_FLAG" val="#wm#"/>
  <p:tag name="KSO_WM_DIAGRAM_GROUP_CODE" val="l1-1"/>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10*b*1"/>
  <p:tag name="KSO_WM_UNIT_CLEAR" val="1"/>
  <p:tag name="KSO_WM_UNIT_LAYERLEVEL" val="1"/>
  <p:tag name="KSO_WM_UNIT_VALUE" val="4"/>
  <p:tag name="KSO_WM_UNIT_ISCONTENTSTITLE" val="1"/>
  <p:tag name="KSO_WM_UNIT_HIGHLIGHT" val="0"/>
  <p:tag name="KSO_WM_UNIT_COMPATIBLE" val="0"/>
  <p:tag name="KSO_WM_UNIT_PRESET_TEXT" val="content"/>
</p:tagLst>
</file>

<file path=ppt/tags/tag43.xml><?xml version="1.0" encoding="utf-8"?>
<p:tagLst xmlns:p="http://schemas.openxmlformats.org/presentationml/2006/main">
  <p:tag name="KSO_WM_TAG_VERSION" val="1.0"/>
  <p:tag name="KSO_WM_BEAUTIFY_FLAG" val="#wm#"/>
  <p:tag name="KSO_WM_UNIT_TYPE" val="i"/>
  <p:tag name="KSO_WM_UNIT_ID" val="custom160178_10*i*2"/>
  <p:tag name="KSO_WM_TEMPLATE_CATEGORY" val="custom"/>
  <p:tag name="KSO_WM_TEMPLATE_INDEX" val="160178"/>
  <p:tag name="KSO_WM_UNIT_INDEX" val="2"/>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1_1"/>
  <p:tag name="KSO_WM_UNIT_ID" val="custom160178_10*l_h_f*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1"/>
  <p:tag name="KSO_WM_UNIT_ID" val="custom160178_10*l_i*1_1"/>
  <p:tag name="KSO_WM_UNIT_CLEAR" val="1"/>
  <p:tag name="KSO_WM_UNIT_LAYERLEVEL" val="1_1"/>
  <p:tag name="KSO_WM_DIAGRAM_GROUP_CODE" val="l1-1"/>
</p:tagLst>
</file>

<file path=ppt/tags/tag46.xml><?xml version="1.0" encoding="utf-8"?>
<p:tagLst xmlns:p="http://schemas.openxmlformats.org/presentationml/2006/main">
  <p:tag name="KSO_WM_TAG_VERSION" val="1.0"/>
  <p:tag name="KSO_WM_BEAUTIFY_FLAG" val="#wm#"/>
  <p:tag name="KSO_WM_UNIT_TYPE" val="i"/>
  <p:tag name="KSO_WM_UNIT_ID" val="custom160178_10*i*7"/>
  <p:tag name="KSO_WM_TEMPLATE_CATEGORY" val="custom"/>
  <p:tag name="KSO_WM_TEMPLATE_INDEX" val="160178"/>
  <p:tag name="KSO_WM_UNIT_INDEX" val="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2_1"/>
  <p:tag name="KSO_WM_UNIT_ID" val="custom160178_10*l_h_f*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2"/>
  <p:tag name="KSO_WM_UNIT_ID" val="custom160178_10*l_i*1_2"/>
  <p:tag name="KSO_WM_UNIT_CLEAR" val="1"/>
  <p:tag name="KSO_WM_UNIT_LAYERLEVEL" val="1_1"/>
  <p:tag name="KSO_WM_DIAGRAM_GROUP_CODE" val="l1-1"/>
</p:tagLst>
</file>

<file path=ppt/tags/tag49.xml><?xml version="1.0" encoding="utf-8"?>
<p:tagLst xmlns:p="http://schemas.openxmlformats.org/presentationml/2006/main">
  <p:tag name="KSO_WM_TAG_VERSION" val="1.0"/>
  <p:tag name="KSO_WM_BEAUTIFY_FLAG" val="#wm#"/>
  <p:tag name="KSO_WM_UNIT_TYPE" val="i"/>
  <p:tag name="KSO_WM_UNIT_ID" val="custom160178_10*i*12"/>
  <p:tag name="KSO_WM_TEMPLATE_CATEGORY" val="custom"/>
  <p:tag name="KSO_WM_TEMPLATE_INDEX" val="160178"/>
  <p:tag name="KSO_WM_UNIT_INDEX" val="12"/>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1*b*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3_1"/>
  <p:tag name="KSO_WM_UNIT_ID" val="custom160178_10*l_h_f*1_3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3"/>
  <p:tag name="KSO_WM_UNIT_ID" val="custom160178_10*l_i*1_3"/>
  <p:tag name="KSO_WM_UNIT_CLEAR" val="1"/>
  <p:tag name="KSO_WM_UNIT_LAYERLEVEL" val="1_1"/>
  <p:tag name="KSO_WM_DIAGRAM_GROUP_CODE" val="l1-1"/>
</p:tagLst>
</file>

<file path=ppt/tags/tag52.xml><?xml version="1.0" encoding="utf-8"?>
<p:tagLst xmlns:p="http://schemas.openxmlformats.org/presentationml/2006/main">
  <p:tag name="KSO_WM_TAG_VERSION" val="1.0"/>
  <p:tag name="KSO_WM_BEAUTIFY_FLAG" val="#wm#"/>
  <p:tag name="KSO_WM_UNIT_TYPE" val="i"/>
  <p:tag name="KSO_WM_UNIT_ID" val="custom160178_10*i*17"/>
  <p:tag name="KSO_WM_TEMPLATE_CATEGORY" val="custom"/>
  <p:tag name="KSO_WM_TEMPLATE_INDEX" val="160178"/>
  <p:tag name="KSO_WM_UNIT_INDEX" val="17"/>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4_1"/>
  <p:tag name="KSO_WM_UNIT_ID" val="custom160178_10*l_h_f*1_4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4"/>
  <p:tag name="KSO_WM_UNIT_ID" val="custom160178_10*l_i*1_4"/>
  <p:tag name="KSO_WM_UNIT_CLEAR" val="1"/>
  <p:tag name="KSO_WM_UNIT_LAYERLEVEL" val="1_1"/>
  <p:tag name="KSO_WM_DIAGRAM_GROUP_CODE" val="l1-1"/>
</p:tagLst>
</file>

<file path=ppt/tags/tag55.xml><?xml version="1.0" encoding="utf-8"?>
<p:tagLst xmlns:p="http://schemas.openxmlformats.org/presentationml/2006/main">
  <p:tag name="KSO_WM_TAG_VERSION" val="1.0"/>
  <p:tag name="KSO_WM_BEAUTIFY_FLAG" val="#wm#"/>
  <p:tag name="KSO_WM_UNIT_TYPE" val="i"/>
  <p:tag name="KSO_WM_UNIT_ID" val="custom160178_10*i*22"/>
  <p:tag name="KSO_WM_TEMPLATE_CATEGORY" val="custom"/>
  <p:tag name="KSO_WM_TEMPLATE_INDEX" val="160178"/>
  <p:tag name="KSO_WM_UNIT_INDEX" val="22"/>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5_1"/>
  <p:tag name="KSO_WM_UNIT_ID" val="custom160178_10*l_h_f*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5"/>
  <p:tag name="KSO_WM_UNIT_ID" val="custom160178_10*l_i*1_5"/>
  <p:tag name="KSO_WM_UNIT_CLEAR" val="1"/>
  <p:tag name="KSO_WM_UNIT_LAYERLEVEL" val="1_1"/>
  <p:tag name="KSO_WM_DIAGRAM_GROUP_CODE" val="l1-1"/>
</p:tagLst>
</file>

<file path=ppt/tags/tag58.xml><?xml version="1.0" encoding="utf-8"?>
<p:tagLst xmlns:p="http://schemas.openxmlformats.org/presentationml/2006/main">
  <p:tag name="KSO_WM_TAG_VERSION" val="1.0"/>
  <p:tag name="KSO_WM_BEAUTIFY_FLAG" val="#wm#"/>
  <p:tag name="KSO_WM_UNIT_TYPE" val="i"/>
  <p:tag name="KSO_WM_UNIT_ID" val="custom160178_10*i*22"/>
  <p:tag name="KSO_WM_TEMPLATE_CATEGORY" val="custom"/>
  <p:tag name="KSO_WM_TEMPLATE_INDEX" val="160178"/>
  <p:tag name="KSO_WM_UNIT_INDEX" val="22"/>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5_1"/>
  <p:tag name="KSO_WM_UNIT_ID" val="custom160178_10*l_h_f*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6.xml><?xml version="1.0" encoding="utf-8"?>
<p:tagLst xmlns:p="http://schemas.openxmlformats.org/presentationml/2006/main">
  <p:tag name="KSO_WM_TEMPLATE_THUMBS_INDEX" val="1、4、5、9、12、18、21、25、27、28、29"/>
  <p:tag name="KSO_WM_TEMPLATE_CATEGORY" val="custom"/>
  <p:tag name="KSO_WM_TEMPLATE_INDEX" val="160178"/>
  <p:tag name="KSO_WM_TAG_VERSION" val="1.0"/>
  <p:tag name="KSO_WM_SLIDE_ID" val="custom160178_1"/>
  <p:tag name="KSO_WM_SLIDE_INDEX" val="1"/>
  <p:tag name="KSO_WM_SLIDE_ITEM_CNT" val="2"/>
  <p:tag name="KSO_WM_SLIDE_LAYOUT" val="a_b"/>
  <p:tag name="KSO_WM_SLIDE_LAYOUT_CNT" val="1_1"/>
  <p:tag name="KSO_WM_SLIDE_TYPE" val="title"/>
  <p:tag name="KSO_WM_BEAUTIFY_FLAG" val="#wm#"/>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5"/>
  <p:tag name="KSO_WM_UNIT_ID" val="custom160178_10*l_i*1_5"/>
  <p:tag name="KSO_WM_UNIT_CLEAR" val="1"/>
  <p:tag name="KSO_WM_UNIT_LAYERLEVEL" val="1_1"/>
  <p:tag name="KSO_WM_DIAGRAM_GROUP_CODE" val="l1-1"/>
</p:tagLst>
</file>

<file path=ppt/tags/tag61.xml><?xml version="1.0" encoding="utf-8"?>
<p:tagLst xmlns:p="http://schemas.openxmlformats.org/presentationml/2006/main">
  <p:tag name="KSO_WM_TAG_VERSION" val="1.0"/>
  <p:tag name="KSO_WM_BEAUTIFY_FLAG" val="#wm#"/>
  <p:tag name="KSO_WM_UNIT_TYPE" val="i"/>
  <p:tag name="KSO_WM_UNIT_ID" val="custom160178_10*i*22"/>
  <p:tag name="KSO_WM_TEMPLATE_CATEGORY" val="custom"/>
  <p:tag name="KSO_WM_TEMPLATE_INDEX" val="160178"/>
  <p:tag name="KSO_WM_UNIT_INDEX" val="22"/>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5_1"/>
  <p:tag name="KSO_WM_UNIT_ID" val="custom160178_10*l_h_f*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5"/>
  <p:tag name="KSO_WM_UNIT_ID" val="custom160178_10*l_i*1_5"/>
  <p:tag name="KSO_WM_UNIT_CLEAR" val="1"/>
  <p:tag name="KSO_WM_UNIT_LAYERLEVEL" val="1_1"/>
  <p:tag name="KSO_WM_DIAGRAM_GROUP_CODE" val="l1-1"/>
</p:tagLst>
</file>

<file path=ppt/tags/tag64.xml><?xml version="1.0" encoding="utf-8"?>
<p:tagLst xmlns:p="http://schemas.openxmlformats.org/presentationml/2006/main">
  <p:tag name="KSO_WM_TAG_VERSION" val="1.0"/>
  <p:tag name="KSO_WM_BEAUTIFY_FLAG" val="#wm#"/>
  <p:tag name="KSO_WM_UNIT_TYPE" val="i"/>
  <p:tag name="KSO_WM_UNIT_ID" val="custom160178_10*i*22"/>
  <p:tag name="KSO_WM_TEMPLATE_CATEGORY" val="custom"/>
  <p:tag name="KSO_WM_TEMPLATE_INDEX" val="160178"/>
  <p:tag name="KSO_WM_UNIT_INDEX" val="22"/>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h_f"/>
  <p:tag name="KSO_WM_UNIT_INDEX" val="1_5_1"/>
  <p:tag name="KSO_WM_UNIT_ID" val="custom160178_10*l_h_f*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78"/>
  <p:tag name="KSO_WM_UNIT_TYPE" val="l_i"/>
  <p:tag name="KSO_WM_UNIT_INDEX" val="1_5"/>
  <p:tag name="KSO_WM_UNIT_ID" val="custom160178_10*l_i*1_5"/>
  <p:tag name="KSO_WM_UNIT_CLEAR" val="1"/>
  <p:tag name="KSO_WM_UNIT_LAYERLEVEL" val="1_1"/>
  <p:tag name="KSO_WM_DIAGRAM_GROUP_CODE" val="l1-1"/>
</p:tagLst>
</file>

<file path=ppt/tags/tag67.xml><?xml version="1.0" encoding="utf-8"?>
<p:tagLst xmlns:p="http://schemas.openxmlformats.org/presentationml/2006/main">
  <p:tag name="KSO_WM_TEMPLATE_CATEGORY" val="custom"/>
  <p:tag name="KSO_WM_TEMPLATE_INDEX" val="160178"/>
  <p:tag name="KSO_WM_TAG_VERSION" val="1.0"/>
  <p:tag name="KSO_WM_SLIDE_ID" val="custom160178_10"/>
  <p:tag name="KSO_WM_SLIDE_INDEX" val="10"/>
  <p:tag name="KSO_WM_SLIDE_ITEM_CNT" val="5"/>
  <p:tag name="KSO_WM_SLIDE_LAYOUT" val="a_b_l"/>
  <p:tag name="KSO_WM_SLIDE_LAYOUT_CNT" val="1_1_1"/>
  <p:tag name="KSO_WM_SLIDE_TYPE" val="contents"/>
  <p:tag name="KSO_WM_BEAUTIFY_FLAG" val="#wm#"/>
  <p:tag name="KSO_WM_DIAGRAM_GROUP_CODE" val="l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12*a*1"/>
  <p:tag name="KSO_WM_UNIT_CLEAR" val="1"/>
  <p:tag name="KSO_WM_UNIT_LAYERLEVEL" val="1"/>
  <p:tag name="KSO_WM_UNIT_VALUE" val="10"/>
  <p:tag name="KSO_WM_UNIT_ISCONTENTSTITLE" val="0"/>
  <p:tag name="KSO_WM_UNIT_HIGHLIGHT" val="0"/>
  <p:tag name="KSO_WM_UNIT_COMPATIBLE" val="0"/>
  <p:tag name="KSO_WM_UNIT_PRESET_TEXT_INDEX" val="3"/>
  <p:tag name="KSO_WM_UNIT_PRESET_TEXT_LEN" val="12"/>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78"/>
  <p:tag name="KSO_WM_UNIT_TYPE" val="b"/>
  <p:tag name="KSO_WM_UNIT_INDEX" val="1"/>
  <p:tag name="KSO_WM_UNIT_ID" val="custom160178_12*b*1"/>
  <p:tag name="KSO_WM_UNIT_CLEAR" val="1"/>
  <p:tag name="KSO_WM_UNIT_LAYERLEVEL" val="1"/>
  <p:tag name="KSO_WM_UNIT_VALUE" val="48"/>
  <p:tag name="KSO_WM_UNIT_ISCONTENTSTITLE" val="0"/>
  <p:tag name="KSO_WM_UNIT_HIGHLIGHT" val="0"/>
  <p:tag name="KSO_WM_UNIT_COMPATIBLE" val="0"/>
  <p:tag name="KSO_WM_UNIT_PRESET_TEXT_INDEX" val="3"/>
  <p:tag name="KSO_WM_UNIT_PRESET_TEXT_LEN" val="24"/>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178"/>
  <p:tag name="KSO_WM_UNIT_TYPE" val="a"/>
  <p:tag name="KSO_WM_UNIT_INDEX" val="1"/>
  <p:tag name="KSO_WM_UNIT_ID" val="custom160178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p="http://schemas.openxmlformats.org/presentationml/2006/main">
  <p:tag name="KSO_WM_TEMPLATE_CATEGORY" val="custom"/>
  <p:tag name="KSO_WM_TEMPLATE_INDEX" val="160178"/>
  <p:tag name="KSO_WM_TAG_VERSION" val="1.0"/>
  <p:tag name="KSO_WM_SLIDE_ID" val="custom160178_12"/>
  <p:tag name="KSO_WM_SLIDE_INDEX" val="12"/>
  <p:tag name="KSO_WM_SLIDE_ITEM_CNT" val="2"/>
  <p:tag name="KSO_WM_SLIDE_LAYOUT" val="a_b"/>
  <p:tag name="KSO_WM_SLIDE_LAYOUT_CNT" val="1_1"/>
  <p:tag name="KSO_WM_SLIDE_TYPE" val="sectionTitle"/>
  <p:tag name="KSO_WM_BEAUTIFY_FLAG" val="#wm#"/>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78"/>
  <p:tag name="KSO_WM_UNIT_TYPE" val="f"/>
  <p:tag name="KSO_WM_UNIT_INDEX" val="1"/>
  <p:tag name="KSO_WM_UNIT_ID" val="custom160178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9.xml><?xml version="1.0" encoding="utf-8"?>
<p:tagLst xmlns:p="http://schemas.openxmlformats.org/presentationml/2006/main">
  <p:tag name="KSO_WM_TEMPLATE_CATEGORY" val="custom"/>
  <p:tag name="KSO_WM_TEMPLATE_INDEX" val="160178"/>
  <p:tag name="KSO_WM_TAG_VERSION" val="1.0"/>
  <p:tag name="KSO_WM_SLIDE_ID" val="custom160178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heme/theme1.xml><?xml version="1.0" encoding="utf-8"?>
<a:theme xmlns:a="http://schemas.openxmlformats.org/drawingml/2006/main" name="自定义设计方案">
  <a:themeElements>
    <a:clrScheme name="18">
      <a:dk1>
        <a:srgbClr val="3F3F3F"/>
      </a:dk1>
      <a:lt1>
        <a:sysClr val="window" lastClr="FFFFFF"/>
      </a:lt1>
      <a:dk2>
        <a:srgbClr val="3F3F3F"/>
      </a:dk2>
      <a:lt2>
        <a:srgbClr val="FFFFFF"/>
      </a:lt2>
      <a:accent1>
        <a:srgbClr val="B86363"/>
      </a:accent1>
      <a:accent2>
        <a:srgbClr val="7285A1"/>
      </a:accent2>
      <a:accent3>
        <a:srgbClr val="42D9BD"/>
      </a:accent3>
      <a:accent4>
        <a:srgbClr val="FFC000"/>
      </a:accent4>
      <a:accent5>
        <a:srgbClr val="FF7688"/>
      </a:accent5>
      <a:accent6>
        <a:srgbClr val="66C3FC"/>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4445</Words>
  <Application>WPS Writer</Application>
  <PresentationFormat>宽屏</PresentationFormat>
  <Paragraphs>122</Paragraphs>
  <Slides>15</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Arial</vt:lpstr>
      <vt:lpstr>SimSun</vt:lpstr>
      <vt:lpstr>Wingdings</vt:lpstr>
      <vt:lpstr>Calibri</vt:lpstr>
      <vt:lpstr>SimSun</vt:lpstr>
      <vt:lpstr>微软雅黑</vt:lpstr>
      <vt:lpstr>PingFang SC</vt:lpstr>
      <vt:lpstr/>
      <vt:lpstr>Arial Unicode MS</vt:lpstr>
      <vt:lpstr>黑体</vt:lpstr>
      <vt:lpstr>Heiti SC</vt:lpstr>
      <vt:lpstr>Helvetica Neue</vt:lpstr>
      <vt:lpstr>Songti SC</vt:lpstr>
      <vt:lpstr>OpenSans</vt:lpstr>
      <vt:lpstr>自定义设计方案</vt:lpstr>
      <vt:lpstr>LOREM IPSUM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LOREM IPSUM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sohankumar</cp:lastModifiedBy>
  <cp:revision>140</cp:revision>
  <dcterms:created xsi:type="dcterms:W3CDTF">2021-01-17T10:00:39Z</dcterms:created>
  <dcterms:modified xsi:type="dcterms:W3CDTF">2021-01-17T10:00:39Z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1033-1.4.1.2106</vt:lpwstr>
  </property>
</Properties>
</file>